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9144000"/>
  <p:notesSz cx="6858000" cy="9144000"/>
  <p:defaultTextStyle>
    <a:defPPr lvl="0">
      <a:defRPr lang="zh-CN"/>
    </a:defPPr>
    <a:lvl1pPr lvl="0" rtl="0" algn="l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lvl="1" marL="457200" rtl="0" algn="l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lvl="2" marL="914400" rtl="0" algn="l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lvl="3" marL="1371600" rtl="0" algn="l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lvl="4" marL="1828800" rtl="0" algn="l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defTabSz="914400" eaLnBrk="1" hangingPunct="1" latinLnBrk="0" lvl="5" marL="2286000" rtl="0" algn="l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defTabSz="914400" eaLnBrk="1" hangingPunct="1" latinLnBrk="0" lvl="6" marL="2743200" rtl="0" algn="l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defTabSz="914400" eaLnBrk="1" hangingPunct="1" latinLnBrk="0" lvl="7" marL="3200400" rtl="0" algn="l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defTabSz="914400" eaLnBrk="1" hangingPunct="1" latinLnBrk="0" lvl="8" marL="3657600" rtl="0" algn="l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>
        <p15:guide id="1" orient="horz" pos="709">
          <p15:clr>
            <a:srgbClr val="A4A3A4"/>
          </p15:clr>
        </p15:guide>
        <p15:guide id="2" pos="288">
          <p15:clr>
            <a:srgbClr val="A4A3A4"/>
          </p15:clr>
        </p15:guide>
        <p15:guide id="3" pos="5472">
          <p15:clr>
            <a:srgbClr val="A4A3A4"/>
          </p15:clr>
        </p15:guide>
        <p15:guide id="4" pos="2903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709" orient="horz"/>
        <p:guide pos="288"/>
        <p:guide pos="5472"/>
        <p:guide pos="290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4834BFB-C614-43DE-B715-B12AAD376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116013" y="2133600"/>
            <a:ext cx="6908800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3359150"/>
            <a:ext cx="6913562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752F3-72D3-4BE3-84BA-36BCEB6058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EC951A-F0E4-4830-83CB-5C30FFA813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B115C74-602D-4A19-8136-64236BC148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38D62-493B-4762-A691-9CE76E0FA35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440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FECE80-E1D3-40E8-BFC8-7D1CAE442B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3AD6CF1-C20C-4DF4-9FEE-165F3333E4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0862CE6-3B16-4A9B-9BA0-4989598EC5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E63A14-2B92-4B45-8EB7-D89689C0EC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572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402E979-FC4E-432A-B55E-11B2F98B18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6BF2932-9437-43CA-9E4C-C6A4DB3729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06F9F30-5A34-4663-B2B0-A4603FF3F3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7616B9-A3AE-4748-B85C-6FC54E99F08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4183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824095-6FCF-4154-8298-F1809C6183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AAE6E4C-1363-49F8-ADB0-C88C23C803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32481CC-A23D-4E51-9809-2F2B835E55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297A6-6133-4B56-B006-BC11729A29E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656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C1D2F2C-5DD8-4C02-929F-0BA17BB33C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E2189B9-2AE4-451A-A58B-4B20846EB5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01337B5-53FD-4056-992E-B93FFFAEBF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754D3F-8750-417A-AB43-E216AA98CD3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681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23876A-4FC3-4B62-9A7B-2791EAF01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1E3052-A1D2-45F5-8EA9-FBAA1F269B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5CAE724-8BE2-4468-B78D-20D5936CB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FCF2C-72A3-4858-99E0-3D6C06FBCCF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242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D99C5C8-DF99-4D89-9E4A-6FB541F8F9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46CE489-2EAB-4804-85DC-25022053F0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1C1590F3-64BB-4D01-A403-07ED809CFC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79414-4DFC-4544-869A-F7BFF8B9760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3999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1FD089C-80F5-4D2C-8346-2D13C3A617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AECA1FB-220E-40BF-830F-52F05D8056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696321A-8B8C-4635-823D-8C52A3A6AD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E6D5D4-5B5D-496B-BA1D-9979CDF003F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352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B638433D-F39E-4EEE-BD0B-B466A2A4A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37ABD85E-7B03-4D91-8C06-9E8DCBDCE8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91D97CA-547E-4543-906A-3161BB93ED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D1026-8DE6-4299-8FFB-D4B073820EA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71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F657CD-F32E-4A5F-A621-9A966F3087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8A3D67-615B-4D08-AB46-20B26A2320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8DEA54A-04C2-4704-8E9A-E8B81AF785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F5FF91-EBAD-4C50-9238-A7D506030BC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816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427E9C-451B-4E90-9A7C-24F6A04E16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8B993E-E855-442F-954D-52060EAD8A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DE4703C-DEDD-441B-9968-79EC5CB0A2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70CBD7-F6B3-4AE7-9A3E-EE62CFED24F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622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5">
            <a:extLst>
              <a:ext uri="{FF2B5EF4-FFF2-40B4-BE49-F238E27FC236}">
                <a16:creationId xmlns:a16="http://schemas.microsoft.com/office/drawing/2014/main" id="{8B22795F-8FF8-41E5-85E3-7E2325FC75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76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>
            <a:extLst>
              <a:ext uri="{FF2B5EF4-FFF2-40B4-BE49-F238E27FC236}">
                <a16:creationId xmlns:a16="http://schemas.microsoft.com/office/drawing/2014/main" id="{D18FC4D5-529A-46E9-9B0B-7CC082E7BE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0500"/>
            <a:ext cx="8229600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19E79A0-F4DD-4FDE-A966-A527C03D67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7475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4328A42-148A-4C1E-A07E-C61B8BAC57A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4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6D7546-C8DC-4E7A-9DBF-52BC910BD8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4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3588E91E-213A-4009-B560-D05BC62398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582FA767-E959-4050-BF1D-D3CDBE14C56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SimSun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SimSun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SimSun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SimSun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SimSun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SimSun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SimSun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tspupin.edu.rs/" TargetMode="External" /><Relationship Id="rId13" Type="http://schemas.openxmlformats.org/officeDocument/2006/relationships/hyperlink" Target="http://www.smp.edu.rs/" TargetMode="External" /><Relationship Id="rId3" Type="http://schemas.openxmlformats.org/officeDocument/2006/relationships/hyperlink" Target="http://www.s-markovic.edu.rs/" TargetMode="External" /><Relationship Id="rId7" Type="http://schemas.openxmlformats.org/officeDocument/2006/relationships/hyperlink" Target="http://www.masinskans.edu.rs/" TargetMode="External" /><Relationship Id="rId12" Type="http://schemas.openxmlformats.org/officeDocument/2006/relationships/hyperlink" Target="http://www.skolazadizajnbogdansuput.edu.rs/" TargetMode="External" /><Relationship Id="rId2" Type="http://schemas.openxmlformats.org/officeDocument/2006/relationships/hyperlink" Target="http://www.jjzmaj.edu.rs/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://www.poljosko.edu.rs/" TargetMode="External" /><Relationship Id="rId11" Type="http://schemas.openxmlformats.org/officeDocument/2006/relationships/hyperlink" Target="http://www.baletska.com/" TargetMode="External" /><Relationship Id="rId5" Type="http://schemas.openxmlformats.org/officeDocument/2006/relationships/hyperlink" Target="http://www.ekosmile.edu.trs/" TargetMode="External" /><Relationship Id="rId10" Type="http://schemas.openxmlformats.org/officeDocument/2006/relationships/hyperlink" Target="http://www.isidorbajic.edu.rs/" TargetMode="External" /><Relationship Id="rId4" Type="http://schemas.openxmlformats.org/officeDocument/2006/relationships/hyperlink" Target="http://www.gimnazis.edu.rs/" TargetMode="External" /><Relationship Id="rId9" Type="http://schemas.openxmlformats.org/officeDocument/2006/relationships/hyperlink" Target="http://www.sspinki.edu.rs/" TargetMode="Externa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47C34FA-09B5-420F-8A38-748FB7E518D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16013" y="2133600"/>
            <a:ext cx="6908800" cy="3095625"/>
          </a:xfrm>
        </p:spPr>
        <p:txBody>
          <a:bodyPr/>
          <a:lstStyle/>
          <a:p>
            <a:pPr eaLnBrk="1" hangingPunct="1"/>
            <a:r>
              <a:rPr lang="en-US" altLang="en-US" sz="4400">
                <a:solidFill>
                  <a:schemeClr val="folHlink"/>
                </a:solidFill>
              </a:rPr>
              <a:t>УПИС </a:t>
            </a:r>
            <a:r>
              <a:rPr lang="en-US" altLang="en-US" sz="4000">
                <a:solidFill>
                  <a:schemeClr val="folHlink"/>
                </a:solidFill>
              </a:rPr>
              <a:t>У СРЕДЊУ ШКОЛУ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507D71B-0D7C-45B5-A639-14851B6225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0975" y="477838"/>
            <a:ext cx="8783638" cy="56499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i="1">
                <a:solidFill>
                  <a:schemeClr val="hlink"/>
                </a:solidFill>
              </a:rPr>
              <a:t>СРЕДЊЕ УМЕТНИЧКЕ ШКОЛЕ</a:t>
            </a:r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/>
              <a:t> </a:t>
            </a:r>
            <a:r>
              <a:rPr lang="en-US" altLang="en-US" sz="2800" i="1">
                <a:solidFill>
                  <a:srgbClr val="000099"/>
                </a:solidFill>
              </a:rPr>
              <a:t>Трају 3 или 4 године, оспособљавају за рад у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 уметничким занимањима и припремају за даље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i="1">
                <a:solidFill>
                  <a:srgbClr val="000099"/>
                </a:solidFill>
              </a:rPr>
              <a:t> школовање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r>
              <a:rPr lang="en-US" altLang="en-US" sz="2800" i="1">
                <a:solidFill>
                  <a:schemeClr val="hlink"/>
                </a:solidFill>
              </a:rPr>
              <a:t>музичке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r>
              <a:rPr lang="en-US" altLang="en-US" sz="2800" i="1">
                <a:solidFill>
                  <a:schemeClr val="hlink"/>
                </a:solidFill>
              </a:rPr>
              <a:t>балетске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r>
              <a:rPr lang="en-US" altLang="en-US" sz="2800" i="1">
                <a:solidFill>
                  <a:schemeClr val="hlink"/>
                </a:solidFill>
              </a:rPr>
              <a:t>уметничке школе ликовне области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endParaRPr lang="en-US" altLang="en-US" sz="2800" i="1">
              <a:solidFill>
                <a:schemeClr val="hlink"/>
              </a:solidFill>
            </a:endParaRP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   Пријемни испит се састоји из два дела: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r>
              <a:rPr lang="en-US" altLang="en-US" sz="2800" i="1">
                <a:solidFill>
                  <a:srgbClr val="000099"/>
                </a:solidFill>
              </a:rPr>
              <a:t>провере одговарајућих знања и посебних знања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   и вештина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r>
              <a:rPr lang="en-US" altLang="en-US" sz="2800" i="1">
                <a:solidFill>
                  <a:srgbClr val="000099"/>
                </a:solidFill>
              </a:rPr>
              <a:t>писменог теста из матерњег језика и 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   математике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653400BB-9EA5-47A0-B4B7-A2A9F0AA0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/>
              <a:t>     СРЕДЊЕ ШКОЛЕ У НОВОМ САДУ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7D05DED0-E5FE-4FDC-8982-CDFAC152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705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/>
              <a:t>                                  </a:t>
            </a:r>
            <a:r>
              <a:rPr lang="en-US" altLang="en-US" sz="2400" b="1" i="1"/>
              <a:t>ГИМНАЗИЈЕ</a:t>
            </a:r>
          </a:p>
          <a:p>
            <a:pPr algn="just"/>
            <a:r>
              <a:rPr lang="en-US" altLang="en-US" sz="2000" b="1"/>
              <a:t>ГИМНАЗИЈА ,,ЈОВАН ЈОВАНОВИЋ ЗМАЈ”</a:t>
            </a:r>
          </a:p>
          <a:p>
            <a:pPr algn="just">
              <a:buFontTx/>
              <a:buNone/>
            </a:pPr>
            <a:r>
              <a:rPr lang="en-US" altLang="en-US" sz="2000"/>
              <a:t>(Златне греде 4; 021/215-6166)</a:t>
            </a:r>
          </a:p>
          <a:p>
            <a:pPr algn="just">
              <a:buFontTx/>
              <a:buNone/>
            </a:pPr>
            <a:endParaRPr lang="en-US" altLang="en-US" sz="2000"/>
          </a:p>
          <a:p>
            <a:pPr algn="just"/>
            <a:r>
              <a:rPr lang="en-US" altLang="en-US" sz="2000" b="1"/>
              <a:t>ГИМНАЗИЈА ,,СВЕТОЗАР МАРКОВИЋ”</a:t>
            </a:r>
          </a:p>
          <a:p>
            <a:pPr algn="just">
              <a:buFontTx/>
              <a:buNone/>
            </a:pPr>
            <a:r>
              <a:rPr lang="en-US" altLang="en-US" sz="2000"/>
              <a:t>(Његошева 22; 021/4721-94)</a:t>
            </a:r>
          </a:p>
          <a:p>
            <a:pPr algn="just">
              <a:buFontTx/>
              <a:buNone/>
            </a:pPr>
            <a:endParaRPr lang="en-US" altLang="en-US" sz="2000"/>
          </a:p>
          <a:p>
            <a:pPr algn="just"/>
            <a:r>
              <a:rPr lang="en-US" altLang="en-US" sz="2000" b="1"/>
              <a:t>ГИМНАЗИЈА ,,ИСИДОРА СЕКУЛИЋ”</a:t>
            </a:r>
          </a:p>
          <a:p>
            <a:pPr algn="just">
              <a:buFontTx/>
              <a:buNone/>
            </a:pPr>
            <a:r>
              <a:rPr lang="en-US" altLang="en-US" sz="2000"/>
              <a:t>(Владике Платона 2; 021/457- 132</a:t>
            </a:r>
          </a:p>
          <a:p>
            <a:pPr algn="just">
              <a:buFontTx/>
              <a:buNone/>
            </a:pPr>
            <a:endParaRPr lang="en-US" altLang="en-US" sz="2000"/>
          </a:p>
          <a:p>
            <a:pPr algn="just"/>
            <a:r>
              <a:rPr lang="en-US" altLang="en-US" sz="2000" b="1"/>
              <a:t>ГИМНАЗИЈА ,,ЛАЗА КОСТИЋ” </a:t>
            </a:r>
          </a:p>
          <a:p>
            <a:pPr algn="just">
              <a:buFontTx/>
              <a:buNone/>
            </a:pPr>
            <a:r>
              <a:rPr lang="en-US" altLang="en-US" sz="2000"/>
              <a:t>(Лазе Лазаревића 1; 646-6766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667F2B9E-651E-43AD-B11A-806A62738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61436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/>
              <a:t>                    </a:t>
            </a:r>
            <a:r>
              <a:rPr lang="en-US" altLang="en-US" sz="2400" b="1" i="1"/>
              <a:t>СРЕДЊЕ СТРУЧНЕ ШКОЛЕ </a:t>
            </a:r>
          </a:p>
          <a:p>
            <a:r>
              <a:rPr lang="en-US" altLang="en-US" sz="2000" b="1"/>
              <a:t>Средња школа ,,Светозар Милетић</a:t>
            </a:r>
            <a:r>
              <a:rPr lang="en-US" altLang="en-US" sz="2400" b="1"/>
              <a:t>”</a:t>
            </a:r>
          </a:p>
          <a:p>
            <a:pPr>
              <a:buFontTx/>
              <a:buNone/>
            </a:pPr>
            <a:r>
              <a:rPr lang="en-US" altLang="en-US" sz="2400"/>
              <a:t>(</a:t>
            </a:r>
            <a:r>
              <a:rPr lang="en-US" altLang="en-US" sz="2000"/>
              <a:t>Народних хероја 7; 021/423-655)</a:t>
            </a:r>
          </a:p>
          <a:p>
            <a:r>
              <a:rPr lang="en-US" altLang="en-US" sz="2000" b="1"/>
              <a:t>Медицинска школа ,,7. април”</a:t>
            </a:r>
          </a:p>
          <a:p>
            <a:pPr>
              <a:buFontTx/>
              <a:buNone/>
            </a:pPr>
            <a:r>
              <a:rPr lang="en-US" altLang="en-US" sz="2000"/>
              <a:t>(Војводе Книћанина 1; 021/6541-298)</a:t>
            </a:r>
          </a:p>
          <a:p>
            <a:r>
              <a:rPr lang="en-US" altLang="en-US" sz="2000" b="1"/>
              <a:t>Средња машинска школа</a:t>
            </a:r>
          </a:p>
          <a:p>
            <a:pPr>
              <a:buFontTx/>
              <a:buNone/>
            </a:pPr>
            <a:r>
              <a:rPr lang="en-US" altLang="en-US" sz="2000"/>
              <a:t>(Булевар краља Петра Првог 38; 021/444-606)</a:t>
            </a:r>
          </a:p>
          <a:p>
            <a:r>
              <a:rPr lang="en-US" altLang="en-US" sz="2000" b="1"/>
              <a:t>Електротехничка школа ,,Михајло Пупин”</a:t>
            </a:r>
          </a:p>
          <a:p>
            <a:pPr>
              <a:buFontTx/>
              <a:buNone/>
            </a:pPr>
            <a:r>
              <a:rPr lang="en-US" altLang="en-US" sz="2000"/>
              <a:t>(Футошка 17; 021/421-566)</a:t>
            </a:r>
          </a:p>
          <a:p>
            <a:r>
              <a:rPr lang="en-US" altLang="en-US" sz="2000" b="1"/>
              <a:t>Техничка школа ,,Павле Савић” </a:t>
            </a:r>
            <a:r>
              <a:rPr lang="en-US" altLang="en-US" sz="2000"/>
              <a:t>(Шајкашка 34; 021/443-746)</a:t>
            </a:r>
          </a:p>
          <a:p>
            <a:r>
              <a:rPr lang="en-US" altLang="en-US" sz="2000" b="1"/>
              <a:t>Техничка школа ,,Милева Марић Ајнштајн”</a:t>
            </a:r>
          </a:p>
          <a:p>
            <a:pPr>
              <a:buFontTx/>
              <a:buNone/>
            </a:pPr>
            <a:r>
              <a:rPr lang="en-US" altLang="en-US" sz="2000"/>
              <a:t>(Гагаринова 1; 021/443-444)</a:t>
            </a:r>
          </a:p>
          <a:p>
            <a:r>
              <a:rPr lang="en-US" altLang="en-US" sz="2000" b="1"/>
              <a:t>Саобраћајна школа ,,Пинки” </a:t>
            </a:r>
            <a:r>
              <a:rPr lang="en-US" altLang="en-US" sz="2000"/>
              <a:t>(Шумадијска 12а; 021/527-155)</a:t>
            </a:r>
          </a:p>
          <a:p>
            <a:r>
              <a:rPr lang="en-US" altLang="en-US" sz="2000" b="1"/>
              <a:t>Пољопривредна школа са домом ученика</a:t>
            </a:r>
          </a:p>
          <a:p>
            <a:pPr>
              <a:buFontTx/>
              <a:buNone/>
            </a:pPr>
            <a:r>
              <a:rPr lang="en-US" altLang="en-US" sz="2000"/>
              <a:t>(Царице Милице 2, Футог; 021/529-225</a:t>
            </a:r>
          </a:p>
          <a:p>
            <a:pPr>
              <a:buFontTx/>
              <a:buNone/>
            </a:pPr>
            <a:r>
              <a:rPr lang="en-US" altLang="en-US" sz="2000"/>
              <a:t> </a:t>
            </a:r>
          </a:p>
          <a:p>
            <a:pPr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4218622-2ED9-45E0-9084-047CF2851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591343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              </a:t>
            </a:r>
            <a:r>
              <a:rPr lang="en-US" altLang="en-US" sz="2400" b="1" i="1"/>
              <a:t>СРЕДЊЕ УМЕТНИЧКЕ ШКОЛЕ</a:t>
            </a:r>
          </a:p>
          <a:p>
            <a:pPr>
              <a:buFontTx/>
              <a:buNone/>
            </a:pPr>
            <a:endParaRPr lang="en-US" altLang="en-US"/>
          </a:p>
          <a:p>
            <a:r>
              <a:rPr lang="en-US" altLang="en-US" sz="2000" b="1"/>
              <a:t>Школа за дизајн ,,Богдан Шупут”</a:t>
            </a:r>
          </a:p>
          <a:p>
            <a:pPr>
              <a:buFontTx/>
              <a:buNone/>
            </a:pPr>
            <a:r>
              <a:rPr lang="en-US" altLang="en-US" sz="2000"/>
              <a:t>(Јанка Веселиновића 22; 021/512-244)</a:t>
            </a:r>
          </a:p>
          <a:p>
            <a:pPr>
              <a:buFontTx/>
              <a:buNone/>
            </a:pPr>
            <a:endParaRPr lang="en-US" altLang="en-US" sz="2000"/>
          </a:p>
          <a:p>
            <a:r>
              <a:rPr lang="en-US" altLang="en-US" sz="2000" b="1"/>
              <a:t>Балетска школа </a:t>
            </a:r>
          </a:p>
          <a:p>
            <a:pPr>
              <a:buFontTx/>
              <a:buNone/>
            </a:pPr>
            <a:r>
              <a:rPr lang="en-US" altLang="en-US" sz="2000"/>
              <a:t>(Јеврејска 7; 021/529-225)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DFF3C3C-2EBB-42D1-9996-BC403FDF25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rgbClr val="000099"/>
                </a:solidFill>
              </a:rPr>
              <a:t>ИНТЕРНЕТ АДРЕСЕ СРЕДЊИХ ШКОЛА У НОВОМ САДУ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FDC4099-8980-4B9E-8F45-446FB8027C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472488" cy="5397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CN" sz="2000" b="1">
                <a:latin typeface="Comic Sans MS" panose="030F0702030302020204" pitchFamily="66" charset="0"/>
                <a:hlinkClick r:id="rId2"/>
              </a:rPr>
              <a:t>www.jjzmaj.edu.rs</a:t>
            </a:r>
            <a:r>
              <a:rPr lang="en-US" altLang="zh-CN" sz="2000" b="1">
                <a:latin typeface="Comic Sans MS" panose="030F0702030302020204" pitchFamily="66" charset="0"/>
              </a:rPr>
              <a:t>		</a:t>
            </a:r>
            <a:r>
              <a:rPr lang="en-US" altLang="zh-CN" sz="2000" b="1">
                <a:latin typeface="Comic Sans MS" panose="030F0702030302020204" pitchFamily="66" charset="0"/>
                <a:hlinkClick r:id="rId3"/>
              </a:rPr>
              <a:t>www.s-markovic.edu.rs</a:t>
            </a: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zh-CN" sz="2000" b="1">
                <a:latin typeface="Comic Sans MS" panose="030F0702030302020204" pitchFamily="66" charset="0"/>
                <a:hlinkClick r:id="rId4"/>
              </a:rPr>
              <a:t>www.gimnazis.edu.rs</a:t>
            </a:r>
            <a:r>
              <a:rPr lang="en-US" altLang="zh-CN" sz="2000" b="1">
                <a:latin typeface="Comic Sans MS" panose="030F0702030302020204" pitchFamily="66" charset="0"/>
              </a:rPr>
              <a:t>		</a:t>
            </a:r>
            <a:r>
              <a:rPr lang="en-US" altLang="zh-CN" sz="2000" b="1">
                <a:latin typeface="Comic Sans MS" panose="030F0702030302020204" pitchFamily="66" charset="0"/>
                <a:hlinkClick r:id="rId5"/>
              </a:rPr>
              <a:t>www.ekosmile.edu.trs</a:t>
            </a: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zh-CN" sz="2000" b="1" u="sng">
                <a:solidFill>
                  <a:schemeClr val="tx2"/>
                </a:solidFill>
                <a:latin typeface="Comic Sans MS" panose="030F0702030302020204" pitchFamily="66" charset="0"/>
              </a:rPr>
              <a:t>medicinskans.znanje.info</a:t>
            </a:r>
            <a:r>
              <a:rPr lang="en-US" altLang="zh-CN" sz="2000" b="1">
                <a:latin typeface="Comic Sans MS" panose="030F0702030302020204" pitchFamily="66" charset="0"/>
              </a:rPr>
              <a:t>	</a:t>
            </a:r>
            <a:r>
              <a:rPr lang="en-US" altLang="zh-CN" sz="2000" b="1">
                <a:latin typeface="Comic Sans MS" panose="030F0702030302020204" pitchFamily="66" charset="0"/>
                <a:hlinkClick r:id="rId6"/>
              </a:rPr>
              <a:t>www.poljosko.edu.rs</a:t>
            </a: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zh-CN" sz="2000" b="1">
                <a:latin typeface="Comic Sans MS" panose="030F0702030302020204" pitchFamily="66" charset="0"/>
                <a:hlinkClick r:id="rId7"/>
              </a:rPr>
              <a:t>www.masinskans.edu.rs</a:t>
            </a:r>
            <a:r>
              <a:rPr lang="en-US" altLang="zh-CN" sz="2000" b="1">
                <a:latin typeface="Comic Sans MS" panose="030F0702030302020204" pitchFamily="66" charset="0"/>
              </a:rPr>
              <a:t>		</a:t>
            </a:r>
            <a:r>
              <a:rPr lang="en-US" altLang="zh-CN" sz="2000" b="1">
                <a:latin typeface="Comic Sans MS" panose="030F0702030302020204" pitchFamily="66" charset="0"/>
                <a:hlinkClick r:id="rId8"/>
              </a:rPr>
              <a:t>www.etspupin.edu.rs</a:t>
            </a: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zh-CN" sz="2000" b="1" u="sng">
                <a:solidFill>
                  <a:schemeClr val="tx2"/>
                </a:solidFill>
                <a:latin typeface="Comic Sans MS" panose="030F0702030302020204" pitchFamily="66" charset="0"/>
              </a:rPr>
              <a:t>mmaricajnstajn.edu.rs</a:t>
            </a:r>
            <a:r>
              <a:rPr lang="en-US" altLang="zh-CN" sz="2000" b="1">
                <a:latin typeface="Comic Sans MS" panose="030F0702030302020204" pitchFamily="66" charset="0"/>
              </a:rPr>
              <a:t>		</a:t>
            </a:r>
            <a:r>
              <a:rPr lang="en-US" altLang="zh-CN" sz="2000" b="1">
                <a:latin typeface="Comic Sans MS" panose="030F0702030302020204" pitchFamily="66" charset="0"/>
                <a:hlinkClick r:id="rId9"/>
              </a:rPr>
              <a:t>www.sspinki.edu.rs</a:t>
            </a: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zh-CN" sz="2000" b="1" u="sng">
                <a:solidFill>
                  <a:schemeClr val="tx2"/>
                </a:solidFill>
                <a:latin typeface="Comic Sans MS" panose="030F0702030302020204" pitchFamily="66" charset="0"/>
              </a:rPr>
              <a:t>www.tspavles.znanje.info</a:t>
            </a:r>
          </a:p>
          <a:p>
            <a:pPr eaLnBrk="1" hangingPunct="1">
              <a:buFontTx/>
              <a:buNone/>
            </a:pP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zh-CN" sz="2000" b="1">
                <a:latin typeface="Comic Sans MS" panose="030F0702030302020204" pitchFamily="66" charset="0"/>
                <a:hlinkClick r:id="rId10"/>
              </a:rPr>
              <a:t>www.isidorbajic.edu.rs</a:t>
            </a:r>
            <a:r>
              <a:rPr lang="en-US" altLang="zh-CN" sz="2000" b="1">
                <a:latin typeface="Comic Sans MS" panose="030F0702030302020204" pitchFamily="66" charset="0"/>
              </a:rPr>
              <a:t>		</a:t>
            </a:r>
            <a:r>
              <a:rPr lang="en-US" altLang="zh-CN" sz="2000" b="1">
                <a:latin typeface="Comic Sans MS" panose="030F0702030302020204" pitchFamily="66" charset="0"/>
                <a:hlinkClick r:id="rId11"/>
              </a:rPr>
              <a:t>www.baletska.com</a:t>
            </a: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en-US" altLang="zh-CN" sz="2000" b="1">
              <a:latin typeface="Comic Sans MS" panose="030F0702030302020204" pitchFamily="66" charset="0"/>
              <a:hlinkClick r:id="rId12"/>
            </a:endParaRPr>
          </a:p>
          <a:p>
            <a:pPr eaLnBrk="1" hangingPunct="1">
              <a:buFontTx/>
              <a:buNone/>
            </a:pPr>
            <a:r>
              <a:rPr lang="en-US" altLang="zh-CN" sz="2000" b="1">
                <a:latin typeface="Comic Sans MS" panose="030F0702030302020204" pitchFamily="66" charset="0"/>
                <a:hlinkClick r:id="rId12"/>
              </a:rPr>
              <a:t>www.skolazadizajnbogdansuput.edu.rs</a:t>
            </a: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en-US" altLang="zh-CN" sz="2000" b="1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zh-CN" sz="2000" b="1">
                <a:latin typeface="Comic Sans MS" panose="030F0702030302020204" pitchFamily="66" charset="0"/>
                <a:hlinkClick r:id="rId13"/>
              </a:rPr>
              <a:t>ww.smp.edu.rs</a:t>
            </a:r>
            <a:r>
              <a:rPr lang="en-US" altLang="zh-CN" sz="2000" b="1">
                <a:latin typeface="Comic Sans MS" panose="030F0702030302020204" pitchFamily="66" charset="0"/>
              </a:rPr>
              <a:t>         </a:t>
            </a:r>
            <a:r>
              <a:rPr lang="en-US" altLang="zh-CN" sz="4800" b="1" u="sng">
                <a:solidFill>
                  <a:srgbClr val="C00000"/>
                </a:solidFill>
                <a:latin typeface="Comic Sans MS" panose="030F0702030302020204" pitchFamily="66" charset="0"/>
              </a:rPr>
              <a:t>edukacija.rs</a:t>
            </a:r>
          </a:p>
          <a:p>
            <a:pPr eaLnBrk="1" hangingPunct="1"/>
            <a:endParaRPr lang="en-US" altLang="zh-CN" sz="2000" b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91903B4-BED5-4CD5-A7F7-C48FB3153AC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1846263"/>
            <a:ext cx="7772400" cy="3167062"/>
          </a:xfrm>
        </p:spPr>
        <p:txBody>
          <a:bodyPr/>
          <a:lstStyle/>
          <a:p>
            <a:pPr eaLnBrk="1" hangingPunct="1"/>
            <a:r>
              <a:rPr lang="en-US" altLang="en-US" sz="4800" b="1">
                <a:solidFill>
                  <a:schemeClr val="folHlink"/>
                </a:solidFill>
              </a:rPr>
              <a:t>ХВАЛА НА ПАЖЊИ!</a:t>
            </a:r>
            <a:br>
              <a:rPr lang="en-US" altLang="en-US" sz="4800" b="1">
                <a:solidFill>
                  <a:schemeClr val="folHlink"/>
                </a:solidFill>
              </a:rPr>
            </a:br>
            <a:endParaRPr lang="en-US" altLang="en-US" sz="4800" b="1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 descr="91132956bbe544c7b9fa7efac4f07432# #矩形 29">
            <a:extLst>
              <a:ext uri="{FF2B5EF4-FFF2-40B4-BE49-F238E27FC236}">
                <a16:creationId xmlns:a16="http://schemas.microsoft.com/office/drawing/2014/main" id="{7AD6BB98-A8A6-4F7C-AAED-3E279C2879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0063" y="0"/>
            <a:ext cx="8229600" cy="582613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rgbClr val="000099"/>
                </a:solidFill>
              </a:rPr>
              <a:t>БОДОВАЊЕ</a:t>
            </a:r>
          </a:p>
        </p:txBody>
      </p:sp>
      <p:grpSp>
        <p:nvGrpSpPr>
          <p:cNvPr id="5123" name="Group 3">
            <a:extLst>
              <a:ext uri="{FF2B5EF4-FFF2-40B4-BE49-F238E27FC236}">
                <a16:creationId xmlns:a16="http://schemas.microsoft.com/office/drawing/2014/main" id="{3C2C5190-9B0C-4C15-8874-91FBD0D08446}"/>
              </a:ext>
            </a:extLst>
          </p:cNvPr>
          <p:cNvGrpSpPr>
            <a:grpSpLocks/>
          </p:cNvGrpSpPr>
          <p:nvPr/>
        </p:nvGrpSpPr>
        <p:grpSpPr bwMode="auto">
          <a:xfrm>
            <a:off x="1000125" y="571500"/>
            <a:ext cx="7358063" cy="1785938"/>
            <a:chOff x="-70" y="0"/>
            <a:chExt cx="10895" cy="1020"/>
          </a:xfrm>
        </p:grpSpPr>
        <p:sp>
          <p:nvSpPr>
            <p:cNvPr id="5133" name="AutoShape 4" descr="84e67e446376412aa985c344d175224f# #圆角矩形 202">
              <a:extLst>
                <a:ext uri="{FF2B5EF4-FFF2-40B4-BE49-F238E27FC236}">
                  <a16:creationId xmlns:a16="http://schemas.microsoft.com/office/drawing/2014/main" id="{D9FE7E78-21B8-437B-A933-59EFA98DE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0825" cy="1020"/>
            </a:xfrm>
            <a:prstGeom prst="roundRect">
              <a:avLst>
                <a:gd name="adj" fmla="val 16667"/>
              </a:avLst>
            </a:prstGeom>
            <a:solidFill>
              <a:srgbClr val="00CCFF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lIns="90170" tIns="46990" rIns="90170" bIns="4699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endParaRPr lang="en-US" altLang="en-US" sz="2800">
                <a:solidFill>
                  <a:srgbClr val="000099"/>
                </a:solidFill>
              </a:endParaRPr>
            </a:p>
            <a:p>
              <a:pPr algn="ctr" eaLnBrk="1" hangingPunct="1"/>
              <a:endParaRPr lang="en-US" altLang="en-US" sz="2800">
                <a:solidFill>
                  <a:srgbClr val="000099"/>
                </a:solidFill>
              </a:endParaRPr>
            </a:p>
            <a:p>
              <a:pPr algn="ctr" eaLnBrk="1" hangingPunct="1"/>
              <a:r>
                <a:rPr lang="en-US" altLang="en-US" sz="2800">
                  <a:solidFill>
                    <a:srgbClr val="000099"/>
                  </a:solidFill>
                </a:rPr>
                <a:t>УСПЕХ У ШКОЛИ = 60 БОДОВА </a:t>
              </a: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r>
                <a:rPr lang="en-US" altLang="en-US" sz="2000">
                  <a:solidFill>
                    <a:srgbClr val="000099"/>
                  </a:solidFill>
                </a:rPr>
                <a:t> Просек на крају 6. разреда помножи се са 4 </a:t>
              </a: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r>
                <a:rPr lang="en-US" altLang="en-US" sz="2000">
                  <a:solidFill>
                    <a:srgbClr val="000099"/>
                  </a:solidFill>
                </a:rPr>
                <a:t> Просек на крају 7. разреда помножи се са 4 </a:t>
              </a: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r>
                <a:rPr lang="en-US" altLang="en-US" sz="2000">
                  <a:solidFill>
                    <a:srgbClr val="000099"/>
                  </a:solidFill>
                </a:rPr>
                <a:t> Просек на крају 8. разреда помножи се са 4</a:t>
              </a: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endParaRPr lang="en-US" altLang="en-US" sz="2000">
                <a:solidFill>
                  <a:srgbClr val="000099"/>
                </a:solidFill>
              </a:endParaRP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endParaRPr lang="en-US" altLang="en-US" sz="2000">
                <a:solidFill>
                  <a:srgbClr val="000099"/>
                </a:solidFill>
              </a:endParaRPr>
            </a:p>
            <a:p>
              <a:pPr algn="ctr" eaLnBrk="1" hangingPunct="1"/>
              <a:endParaRPr lang="en-US" altLang="en-US" sz="2800">
                <a:solidFill>
                  <a:srgbClr val="000099"/>
                </a:solidFill>
              </a:endParaRPr>
            </a:p>
          </p:txBody>
        </p:sp>
        <p:sp>
          <p:nvSpPr>
            <p:cNvPr id="5134" name="AutoShape 5">
              <a:extLst>
                <a:ext uri="{FF2B5EF4-FFF2-40B4-BE49-F238E27FC236}">
                  <a16:creationId xmlns:a16="http://schemas.microsoft.com/office/drawing/2014/main" id="{C98A28D8-A601-4CCF-B056-D3AB8C93A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70" y="25"/>
              <a:ext cx="10350" cy="72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5124" name="Group 6">
            <a:extLst>
              <a:ext uri="{FF2B5EF4-FFF2-40B4-BE49-F238E27FC236}">
                <a16:creationId xmlns:a16="http://schemas.microsoft.com/office/drawing/2014/main" id="{15AA45E9-D161-4B03-90B8-58C4E56938EB}"/>
              </a:ext>
            </a:extLst>
          </p:cNvPr>
          <p:cNvGrpSpPr>
            <a:grpSpLocks/>
          </p:cNvGrpSpPr>
          <p:nvPr/>
        </p:nvGrpSpPr>
        <p:grpSpPr bwMode="auto">
          <a:xfrm>
            <a:off x="857250" y="2214563"/>
            <a:ext cx="7929563" cy="3214687"/>
            <a:chOff x="85" y="67"/>
            <a:chExt cx="10895" cy="1790"/>
          </a:xfrm>
        </p:grpSpPr>
        <p:sp>
          <p:nvSpPr>
            <p:cNvPr id="5131" name="AutoShape 7" descr="cd54eab3288e499496d07d4234a477c1# #圆角矩形 205">
              <a:extLst>
                <a:ext uri="{FF2B5EF4-FFF2-40B4-BE49-F238E27FC236}">
                  <a16:creationId xmlns:a16="http://schemas.microsoft.com/office/drawing/2014/main" id="{6E426434-1219-4954-A1E6-727985E42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" y="465"/>
              <a:ext cx="10797" cy="1392"/>
            </a:xfrm>
            <a:prstGeom prst="roundRect">
              <a:avLst>
                <a:gd name="adj" fmla="val 17602"/>
              </a:avLst>
            </a:prstGeom>
            <a:solidFill>
              <a:srgbClr val="FF99CC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lIns="90170" tIns="46990" rIns="90170" bIns="4699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99"/>
                  </a:solidFill>
                </a:rPr>
                <a:t>ТЕСТОВИ = 40 БОДОВА</a:t>
              </a: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r>
                <a:rPr lang="en-US" altLang="en-US" sz="2800">
                  <a:solidFill>
                    <a:srgbClr val="000099"/>
                  </a:solidFill>
                </a:rPr>
                <a:t> </a:t>
              </a:r>
              <a:r>
                <a:rPr lang="en-US" altLang="en-US" sz="2000">
                  <a:solidFill>
                    <a:srgbClr val="000099"/>
                  </a:solidFill>
                </a:rPr>
                <a:t>Сваки од тестова = 20 питања</a:t>
              </a: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r>
                <a:rPr lang="en-US" altLang="en-US" sz="2000">
                  <a:solidFill>
                    <a:srgbClr val="000099"/>
                  </a:solidFill>
                </a:rPr>
                <a:t>  Сваки тачан одговор доноси 1 поен, највише 20 поена</a:t>
              </a: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r>
                <a:rPr lang="en-US" altLang="en-US" sz="2000">
                  <a:solidFill>
                    <a:srgbClr val="000099"/>
                  </a:solidFill>
                </a:rPr>
                <a:t>  Бр. поена из српског ј. и математике множи се са </a:t>
              </a:r>
            </a:p>
            <a:p>
              <a:pPr algn="ctr" eaLnBrk="1" hangingPunct="1"/>
              <a:r>
                <a:rPr lang="en-US" altLang="en-US" sz="2000">
                  <a:solidFill>
                    <a:srgbClr val="000099"/>
                  </a:solidFill>
                </a:rPr>
                <a:t>   коефицијентом 0.65</a:t>
              </a: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r>
                <a:rPr lang="en-US" altLang="en-US" sz="2000">
                  <a:solidFill>
                    <a:srgbClr val="000099"/>
                  </a:solidFill>
                </a:rPr>
                <a:t>  Бр. поена из комбинованог теста множи се са коефицијентом</a:t>
              </a:r>
            </a:p>
            <a:p>
              <a:pPr algn="ctr" eaLnBrk="1" hangingPunct="1"/>
              <a:r>
                <a:rPr lang="en-US" altLang="en-US" sz="2000">
                  <a:solidFill>
                    <a:srgbClr val="000099"/>
                  </a:solidFill>
                </a:rPr>
                <a:t>   0.7</a:t>
              </a:r>
            </a:p>
            <a:p>
              <a:pPr algn="ctr" eaLnBrk="1" hangingPunct="1">
                <a:buFont typeface="Arial" panose="020B0604020202020204" pitchFamily="34" charset="0"/>
                <a:buChar char="•"/>
              </a:pPr>
              <a:r>
                <a:rPr lang="en-US" altLang="en-US" sz="2000">
                  <a:solidFill>
                    <a:srgbClr val="000099"/>
                  </a:solidFill>
                </a:rPr>
                <a:t>  На тај начин се добијају бодови који се рачунају при упису </a:t>
              </a:r>
            </a:p>
            <a:p>
              <a:pPr algn="ctr" eaLnBrk="1" hangingPunct="1"/>
              <a:r>
                <a:rPr lang="en-US" altLang="en-US" sz="3200">
                  <a:solidFill>
                    <a:srgbClr val="000099"/>
                  </a:solidFill>
                </a:rPr>
                <a:t>=</a:t>
              </a:r>
            </a:p>
            <a:p>
              <a:pPr algn="ctr" eaLnBrk="1" hangingPunct="1"/>
              <a:endParaRPr lang="en-US" altLang="en-US" sz="2800">
                <a:solidFill>
                  <a:srgbClr val="000099"/>
                </a:solidFill>
              </a:endParaRPr>
            </a:p>
          </p:txBody>
        </p:sp>
        <p:sp>
          <p:nvSpPr>
            <p:cNvPr id="5132" name="AutoShape 8">
              <a:extLst>
                <a:ext uri="{FF2B5EF4-FFF2-40B4-BE49-F238E27FC236}">
                  <a16:creationId xmlns:a16="http://schemas.microsoft.com/office/drawing/2014/main" id="{F84383D9-D445-4A21-86CD-38DB3E296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" y="67"/>
              <a:ext cx="10677" cy="340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5125" name="Group 9">
            <a:extLst>
              <a:ext uri="{FF2B5EF4-FFF2-40B4-BE49-F238E27FC236}">
                <a16:creationId xmlns:a16="http://schemas.microsoft.com/office/drawing/2014/main" id="{17DF8D91-F171-475C-82EC-EA9C7DAD28B5}"/>
              </a:ext>
            </a:extLst>
          </p:cNvPr>
          <p:cNvGrpSpPr>
            <a:grpSpLocks/>
          </p:cNvGrpSpPr>
          <p:nvPr/>
        </p:nvGrpSpPr>
        <p:grpSpPr bwMode="auto">
          <a:xfrm>
            <a:off x="1428750" y="5572125"/>
            <a:ext cx="6873875" cy="647700"/>
            <a:chOff x="0" y="0"/>
            <a:chExt cx="10824" cy="1020"/>
          </a:xfrm>
        </p:grpSpPr>
        <p:sp>
          <p:nvSpPr>
            <p:cNvPr id="5129" name="AutoShape 10" descr="8cfe4c5f364542ec9b416a6a1fc26de0# #圆角矩形 206">
              <a:extLst>
                <a:ext uri="{FF2B5EF4-FFF2-40B4-BE49-F238E27FC236}">
                  <a16:creationId xmlns:a16="http://schemas.microsoft.com/office/drawing/2014/main" id="{1019607F-C8E5-425C-B2BA-485654D7B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0825" cy="1020"/>
            </a:xfrm>
            <a:prstGeom prst="roundRect">
              <a:avLst>
                <a:gd name="adj" fmla="val 16667"/>
              </a:avLst>
            </a:prstGeom>
            <a:solidFill>
              <a:srgbClr val="00CCFF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lIns="90170" tIns="46990" rIns="90170" bIns="4699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99"/>
                  </a:solidFill>
                </a:rPr>
                <a:t>Српски језик и математика = 13 бодова</a:t>
              </a:r>
            </a:p>
          </p:txBody>
        </p:sp>
        <p:sp>
          <p:nvSpPr>
            <p:cNvPr id="5130" name="AutoShape 11">
              <a:extLst>
                <a:ext uri="{FF2B5EF4-FFF2-40B4-BE49-F238E27FC236}">
                  <a16:creationId xmlns:a16="http://schemas.microsoft.com/office/drawing/2014/main" id="{52304035-DB9B-4785-BB6E-EF3BECF10C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" y="65"/>
              <a:ext cx="10677" cy="340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5126" name="Group 12">
            <a:extLst>
              <a:ext uri="{FF2B5EF4-FFF2-40B4-BE49-F238E27FC236}">
                <a16:creationId xmlns:a16="http://schemas.microsoft.com/office/drawing/2014/main" id="{AD9D00E8-7BDE-4DD4-AA3B-BF426045F0CC}"/>
              </a:ext>
            </a:extLst>
          </p:cNvPr>
          <p:cNvGrpSpPr>
            <a:grpSpLocks/>
          </p:cNvGrpSpPr>
          <p:nvPr/>
        </p:nvGrpSpPr>
        <p:grpSpPr bwMode="auto">
          <a:xfrm>
            <a:off x="1268413" y="5143500"/>
            <a:ext cx="7018337" cy="1714500"/>
            <a:chOff x="85" y="70"/>
            <a:chExt cx="11077" cy="2967"/>
          </a:xfrm>
        </p:grpSpPr>
        <p:sp>
          <p:nvSpPr>
            <p:cNvPr id="5127" name="AutoShape 13" descr="6e1ba6e795fb42b7a4c38bdb977996a3# #圆角矩形 207">
              <a:extLst>
                <a:ext uri="{FF2B5EF4-FFF2-40B4-BE49-F238E27FC236}">
                  <a16:creationId xmlns:a16="http://schemas.microsoft.com/office/drawing/2014/main" id="{82EE5322-C566-4D33-8A0C-E798F1776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" y="2017"/>
              <a:ext cx="10825" cy="1020"/>
            </a:xfrm>
            <a:prstGeom prst="roundRect">
              <a:avLst>
                <a:gd name="adj" fmla="val 16667"/>
              </a:avLst>
            </a:prstGeom>
            <a:solidFill>
              <a:srgbClr val="FF99CC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lIns="90170" tIns="46990" rIns="90170" bIns="4699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99"/>
                  </a:solidFill>
                </a:rPr>
                <a:t>Комбиновани тест = 14 бодова</a:t>
              </a:r>
            </a:p>
          </p:txBody>
        </p:sp>
        <p:sp>
          <p:nvSpPr>
            <p:cNvPr id="5128" name="AutoShape 14">
              <a:extLst>
                <a:ext uri="{FF2B5EF4-FFF2-40B4-BE49-F238E27FC236}">
                  <a16:creationId xmlns:a16="http://schemas.microsoft.com/office/drawing/2014/main" id="{2B1FC56E-8834-4E56-8CBE-B14D8421D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" y="70"/>
              <a:ext cx="10677" cy="340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5E07210-7565-43AC-B606-5B5B90ACD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3" y="188913"/>
            <a:ext cx="8999537" cy="5938837"/>
          </a:xfrm>
        </p:spPr>
        <p:txBody>
          <a:bodyPr/>
          <a:lstStyle/>
          <a:p>
            <a:pPr algn="just" eaLnBrk="1" hangingPunct="1">
              <a:buFontTx/>
              <a:buNone/>
            </a:pPr>
            <a:endParaRPr lang="en-US" altLang="en-US"/>
          </a:p>
          <a:p>
            <a:pPr algn="just" eaLnBrk="1" hangingPunct="1">
              <a:buFontTx/>
              <a:buNone/>
            </a:pPr>
            <a:endParaRPr lang="en-US" altLang="en-US"/>
          </a:p>
          <a:p>
            <a:pPr algn="just" eaLnBrk="1" hangingPunct="1">
              <a:buFontTx/>
              <a:buNone/>
            </a:pPr>
            <a:r>
              <a:rPr lang="en-US" altLang="en-US">
                <a:solidFill>
                  <a:srgbClr val="000099"/>
                </a:solidFill>
              </a:rPr>
              <a:t>Успех на завршном испиту се исказује бројем</a:t>
            </a:r>
          </a:p>
          <a:p>
            <a:pPr algn="just" eaLnBrk="1" hangingPunct="1">
              <a:buFontTx/>
              <a:buNone/>
            </a:pPr>
            <a:r>
              <a:rPr lang="en-US" altLang="en-US">
                <a:solidFill>
                  <a:srgbClr val="000099"/>
                </a:solidFill>
              </a:rPr>
              <a:t>бодова освојених на тесту из српског језика, </a:t>
            </a:r>
          </a:p>
          <a:p>
            <a:pPr algn="just" eaLnBrk="1" hangingPunct="1">
              <a:buFontTx/>
              <a:buNone/>
            </a:pPr>
            <a:r>
              <a:rPr lang="en-US" altLang="en-US">
                <a:solidFill>
                  <a:srgbClr val="000099"/>
                </a:solidFill>
              </a:rPr>
              <a:t>математике и на комбинованом тесту који </a:t>
            </a:r>
          </a:p>
          <a:p>
            <a:pPr algn="just" eaLnBrk="1" hangingPunct="1">
              <a:buFontTx/>
              <a:buNone/>
            </a:pPr>
            <a:r>
              <a:rPr lang="en-US" altLang="en-US">
                <a:solidFill>
                  <a:srgbClr val="000099"/>
                </a:solidFill>
              </a:rPr>
              <a:t>обухвата питања из биологије, географије, </a:t>
            </a:r>
          </a:p>
          <a:p>
            <a:pPr algn="just" eaLnBrk="1" hangingPunct="1">
              <a:buFontTx/>
              <a:buNone/>
            </a:pPr>
            <a:r>
              <a:rPr lang="en-US" altLang="en-US">
                <a:solidFill>
                  <a:srgbClr val="000099"/>
                </a:solidFill>
              </a:rPr>
              <a:t>историје,физике и хемије.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 descr="e871a43c347649cea2e8363dead7576f# #矩形 45">
            <a:extLst>
              <a:ext uri="{FF2B5EF4-FFF2-40B4-BE49-F238E27FC236}">
                <a16:creationId xmlns:a16="http://schemas.microsoft.com/office/drawing/2014/main" id="{A0C7B1DA-2E20-47B2-8B77-AA91E567F1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solidFill>
                  <a:srgbClr val="000099"/>
                </a:solidFill>
              </a:rPr>
              <a:t>Редослед кандидата за упис у школу утврђује 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се на основу:</a:t>
            </a:r>
          </a:p>
        </p:txBody>
      </p:sp>
      <p:grpSp>
        <p:nvGrpSpPr>
          <p:cNvPr id="1028" name="Group 3">
            <a:extLst>
              <a:ext uri="{FF2B5EF4-FFF2-40B4-BE49-F238E27FC236}">
                <a16:creationId xmlns:a16="http://schemas.microsoft.com/office/drawing/2014/main" id="{8EEEC070-1F1B-4BCB-B044-74968BC6B379}"/>
              </a:ext>
            </a:extLst>
          </p:cNvPr>
          <p:cNvGrpSpPr>
            <a:grpSpLocks/>
          </p:cNvGrpSpPr>
          <p:nvPr/>
        </p:nvGrpSpPr>
        <p:grpSpPr bwMode="auto">
          <a:xfrm>
            <a:off x="1836738" y="1485900"/>
            <a:ext cx="5543550" cy="647700"/>
            <a:chOff x="0" y="0"/>
            <a:chExt cx="6460" cy="1020"/>
          </a:xfrm>
        </p:grpSpPr>
        <p:sp>
          <p:nvSpPr>
            <p:cNvPr id="1032" name="AutoShape 4" descr="56d9d472b0ea4c35a3a3eb31d8eff326# #圆角矩形 217">
              <a:extLst>
                <a:ext uri="{FF2B5EF4-FFF2-40B4-BE49-F238E27FC236}">
                  <a16:creationId xmlns:a16="http://schemas.microsoft.com/office/drawing/2014/main" id="{5292DAA9-7A2F-4321-8B0C-41A6AA5EE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6460" cy="1020"/>
            </a:xfrm>
            <a:prstGeom prst="roundRect">
              <a:avLst>
                <a:gd name="adj" fmla="val 16667"/>
              </a:avLst>
            </a:prstGeom>
            <a:solidFill>
              <a:srgbClr val="33CCCC"/>
            </a:solidFill>
            <a:ln w="9525">
              <a:solidFill>
                <a:srgbClr val="9AD9D7"/>
              </a:solidFill>
              <a:round/>
              <a:headEnd/>
              <a:tailEnd/>
            </a:ln>
          </p:spPr>
          <p:txBody>
            <a:bodyPr wrap="none" lIns="90170" tIns="46990" rIns="90170" bIns="4699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99"/>
                  </a:solidFill>
                  <a:sym typeface="Arial" panose="020B0604020202020204" pitchFamily="34" charset="0"/>
                </a:rPr>
                <a:t>успеха на завршном испиту</a:t>
              </a:r>
            </a:p>
          </p:txBody>
        </p:sp>
        <p:sp>
          <p:nvSpPr>
            <p:cNvPr id="1033" name="AutoShape 5">
              <a:extLst>
                <a:ext uri="{FF2B5EF4-FFF2-40B4-BE49-F238E27FC236}">
                  <a16:creationId xmlns:a16="http://schemas.microsoft.com/office/drawing/2014/main" id="{5321E075-8AA6-4EE9-892A-1D26165F2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" y="58"/>
              <a:ext cx="6337" cy="340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29" name="Group 6">
            <a:extLst>
              <a:ext uri="{FF2B5EF4-FFF2-40B4-BE49-F238E27FC236}">
                <a16:creationId xmlns:a16="http://schemas.microsoft.com/office/drawing/2014/main" id="{D3AD120A-C477-4F5B-BE93-79F46156C002}"/>
              </a:ext>
            </a:extLst>
          </p:cNvPr>
          <p:cNvGrpSpPr>
            <a:grpSpLocks/>
          </p:cNvGrpSpPr>
          <p:nvPr/>
        </p:nvGrpSpPr>
        <p:grpSpPr bwMode="auto">
          <a:xfrm>
            <a:off x="1260475" y="2517775"/>
            <a:ext cx="6337300" cy="647700"/>
            <a:chOff x="0" y="0"/>
            <a:chExt cx="7824" cy="1020"/>
          </a:xfrm>
        </p:grpSpPr>
        <p:sp>
          <p:nvSpPr>
            <p:cNvPr id="1030" name="AutoShape 7" descr="45e4dc8e49584a09b9bd80a6476aaf4e# #圆角矩形 216">
              <a:extLst>
                <a:ext uri="{FF2B5EF4-FFF2-40B4-BE49-F238E27FC236}">
                  <a16:creationId xmlns:a16="http://schemas.microsoft.com/office/drawing/2014/main" id="{BD5FE2DC-B45A-4CAE-89BB-E42EC1B67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7825" cy="1020"/>
            </a:xfrm>
            <a:prstGeom prst="roundRect">
              <a:avLst>
                <a:gd name="adj" fmla="val 16667"/>
              </a:avLst>
            </a:prstGeom>
            <a:solidFill>
              <a:srgbClr val="FF99CC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lIns="90170" tIns="46990" rIns="90170" bIns="4699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99"/>
                  </a:solidFill>
                  <a:sym typeface="Arial" panose="020B0604020202020204" pitchFamily="34" charset="0"/>
                </a:rPr>
                <a:t>општег успеха од 6. до 8. разреда</a:t>
              </a:r>
            </a:p>
          </p:txBody>
        </p:sp>
        <p:sp>
          <p:nvSpPr>
            <p:cNvPr id="1031" name="AutoShape 8">
              <a:extLst>
                <a:ext uri="{FF2B5EF4-FFF2-40B4-BE49-F238E27FC236}">
                  <a16:creationId xmlns:a16="http://schemas.microsoft.com/office/drawing/2014/main" id="{52C8751B-016C-410D-AB93-645080B01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" y="65"/>
              <a:ext cx="7703" cy="340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7" descr="cbddd851af73425fa46ee272d87fb223# #形状 1">
            <a:extLst>
              <a:ext uri="{FF2B5EF4-FFF2-40B4-BE49-F238E27FC236}">
                <a16:creationId xmlns:a16="http://schemas.microsoft.com/office/drawing/2014/main" id="{D9B6CCF8-5D6E-4BEC-9BDA-AD277DBA4F7A}"/>
              </a:ext>
            </a:extLst>
          </p:cNvPr>
          <p:cNvSpPr>
            <a:spLocks noChangeArrowheads="1"/>
          </p:cNvSpPr>
          <p:nvPr/>
        </p:nvSpPr>
        <p:spPr bwMode="auto">
          <a:xfrm rot="9900000">
            <a:off x="2484438" y="3573463"/>
            <a:ext cx="1401762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000" b="1">
                <a:solidFill>
                  <a:schemeClr val="bg1"/>
                </a:solidFill>
                <a:sym typeface="Calibri" panose="020F0502020204030204" pitchFamily="34" charset="0"/>
              </a:rPr>
              <a:t>Text</a:t>
            </a:r>
          </a:p>
        </p:txBody>
      </p:sp>
      <p:sp>
        <p:nvSpPr>
          <p:cNvPr id="7171" name="TextBox 17" descr="b25e6593987e4ecc80ba294cd1af03a2# #形状 1">
            <a:extLst>
              <a:ext uri="{FF2B5EF4-FFF2-40B4-BE49-F238E27FC236}">
                <a16:creationId xmlns:a16="http://schemas.microsoft.com/office/drawing/2014/main" id="{56B73414-506A-40F7-8C8A-47AD0D76B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2363" y="5126038"/>
            <a:ext cx="1350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000" b="1">
                <a:solidFill>
                  <a:schemeClr val="bg1"/>
                </a:solidFill>
                <a:sym typeface="Calibri" panose="020F0502020204030204" pitchFamily="34" charset="0"/>
              </a:rPr>
              <a:t>Text</a:t>
            </a:r>
          </a:p>
        </p:txBody>
      </p:sp>
      <p:sp>
        <p:nvSpPr>
          <p:cNvPr id="7172" name="TextBox 17" descr="810c1dd851f349d3b42dc34c69fc7485# #形状 1">
            <a:extLst>
              <a:ext uri="{FF2B5EF4-FFF2-40B4-BE49-F238E27FC236}">
                <a16:creationId xmlns:a16="http://schemas.microsoft.com/office/drawing/2014/main" id="{E1F1729C-8CC5-4B35-8C2A-E85FB2E4FC64}"/>
              </a:ext>
            </a:extLst>
          </p:cNvPr>
          <p:cNvSpPr>
            <a:spLocks noChangeArrowheads="1"/>
          </p:cNvSpPr>
          <p:nvPr/>
        </p:nvSpPr>
        <p:spPr bwMode="auto">
          <a:xfrm rot="1740000">
            <a:off x="5148263" y="3717925"/>
            <a:ext cx="1401762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000" b="1">
                <a:solidFill>
                  <a:schemeClr val="bg1"/>
                </a:solidFill>
                <a:sym typeface="Calibri" panose="020F0502020204030204" pitchFamily="34" charset="0"/>
              </a:rPr>
              <a:t>Text</a:t>
            </a: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37A05B7-99CE-4870-87DB-BCAD5A88B1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54705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0099"/>
                </a:solidFill>
              </a:rPr>
              <a:t>После утврђивања укупног броја бодова,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попуњавају се </a:t>
            </a:r>
            <a:r>
              <a:rPr lang="en-US" altLang="en-US" sz="2800">
                <a:solidFill>
                  <a:schemeClr val="hlink"/>
                </a:solidFill>
              </a:rPr>
              <a:t>листе жеља</a:t>
            </a:r>
            <a:r>
              <a:rPr lang="en-US" altLang="en-US" sz="2800">
                <a:solidFill>
                  <a:srgbClr val="000099"/>
                </a:solidFill>
              </a:rPr>
              <a:t> (максимум 20)</a:t>
            </a:r>
            <a:br>
              <a:rPr lang="en-US" altLang="en-US" sz="2800">
                <a:solidFill>
                  <a:srgbClr val="000099"/>
                </a:solidFill>
              </a:rPr>
            </a:b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Листе жеља: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*шифра образовног профила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*назив школе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*место у ком се школа налази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*тип школе, смер, односно образовни профил</a:t>
            </a:r>
            <a:br>
              <a:rPr lang="en-US" altLang="en-US" sz="2800">
                <a:solidFill>
                  <a:srgbClr val="000099"/>
                </a:solidFill>
              </a:rPr>
            </a:br>
            <a:endParaRPr lang="en-US" altLang="en-US" sz="280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 descr="f96c11ed7fa847ed8379abde365908b8# #矩形 93">
            <a:extLst>
              <a:ext uri="{FF2B5EF4-FFF2-40B4-BE49-F238E27FC236}">
                <a16:creationId xmlns:a16="http://schemas.microsoft.com/office/drawing/2014/main" id="{0D2C4D0B-23F4-470D-B5B7-561F6643A0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90500"/>
            <a:ext cx="8229600" cy="5038725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rgbClr val="000099"/>
                </a:solidFill>
              </a:rPr>
              <a:t>Уколико кандидати имају исти број бодова,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предност у рангирању има кандидат који је:</a:t>
            </a:r>
            <a:br>
              <a:rPr lang="en-US" altLang="en-US" sz="2800">
                <a:solidFill>
                  <a:srgbClr val="000099"/>
                </a:solidFill>
              </a:rPr>
            </a:b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1. носилац дипломе "Вук Караџић"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2. освојио већи број бодова на такмичењима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3. освојио већи укупан бр.бодова на завршном </a:t>
            </a: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    испиту</a:t>
            </a:r>
            <a:br>
              <a:rPr lang="en-US" altLang="en-US" sz="2800">
                <a:solidFill>
                  <a:srgbClr val="000099"/>
                </a:solidFill>
              </a:rPr>
            </a:br>
            <a:br>
              <a:rPr lang="en-US" altLang="en-US" sz="2800">
                <a:solidFill>
                  <a:srgbClr val="000099"/>
                </a:solidFill>
              </a:rPr>
            </a:br>
            <a:r>
              <a:rPr lang="en-US" altLang="en-US" sz="2800">
                <a:solidFill>
                  <a:srgbClr val="000099"/>
                </a:solidFill>
              </a:rPr>
              <a:t>*одредбе преузете из Правилника о упису у средњу школу и важиће уколико не буде измена због новонастале епидемиолошке ситуације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18" name="AutoShape 2" descr="36679090ecfd48109d9e347506de5540# #肘形连接符 286">
            <a:extLst>
              <a:ext uri="{FF2B5EF4-FFF2-40B4-BE49-F238E27FC236}">
                <a16:creationId xmlns:a16="http://schemas.microsoft.com/office/drawing/2014/main" id="{5A1FF3A5-F202-472C-A182-51587CFF9F7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656681" y="1672432"/>
            <a:ext cx="350837" cy="2711450"/>
          </a:xfrm>
          <a:prstGeom prst="bentConnector3">
            <a:avLst>
              <a:gd name="adj1" fmla="val 50181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19" name="AutoShape 3" descr="8fe72a9cf79a42c19a0c3c60af0c0783# #肘形连接符 288">
            <a:extLst>
              <a:ext uri="{FF2B5EF4-FFF2-40B4-BE49-F238E27FC236}">
                <a16:creationId xmlns:a16="http://schemas.microsoft.com/office/drawing/2014/main" id="{7237068B-5C01-45AF-A3B7-870CF6B16171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968206" y="1672432"/>
            <a:ext cx="350837" cy="2711450"/>
          </a:xfrm>
          <a:prstGeom prst="bentConnector3">
            <a:avLst>
              <a:gd name="adj1" fmla="val 50181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220" name="Group 4">
            <a:extLst>
              <a:ext uri="{FF2B5EF4-FFF2-40B4-BE49-F238E27FC236}">
                <a16:creationId xmlns:a16="http://schemas.microsoft.com/office/drawing/2014/main" id="{C5BBDD78-9061-49F3-AFA9-DDC592E6084B}"/>
              </a:ext>
            </a:extLst>
          </p:cNvPr>
          <p:cNvGrpSpPr>
            <a:grpSpLocks/>
          </p:cNvGrpSpPr>
          <p:nvPr/>
        </p:nvGrpSpPr>
        <p:grpSpPr bwMode="auto">
          <a:xfrm>
            <a:off x="2987675" y="2205038"/>
            <a:ext cx="3184525" cy="647700"/>
            <a:chOff x="0" y="0"/>
            <a:chExt cx="5014" cy="1020"/>
          </a:xfrm>
        </p:grpSpPr>
        <p:sp>
          <p:nvSpPr>
            <p:cNvPr id="9231" name="AutoShape 5" descr="7663854004fc423baef025da83d19568# #圆角矩形 217">
              <a:extLst>
                <a:ext uri="{FF2B5EF4-FFF2-40B4-BE49-F238E27FC236}">
                  <a16:creationId xmlns:a16="http://schemas.microsoft.com/office/drawing/2014/main" id="{0E3E9375-6361-48C6-BC96-BF6FD4F12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015" cy="1020"/>
            </a:xfrm>
            <a:prstGeom prst="roundRect">
              <a:avLst>
                <a:gd name="adj" fmla="val 16667"/>
              </a:avLst>
            </a:prstGeom>
            <a:solidFill>
              <a:srgbClr val="FF99CC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lIns="90170" tIns="46990" rIns="90170" bIns="4699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en-US" sz="2800">
                  <a:solidFill>
                    <a:srgbClr val="000099"/>
                  </a:solidFill>
                  <a:sym typeface="Arial" panose="020B0604020202020204" pitchFamily="34" charset="0"/>
                </a:rPr>
                <a:t>СРЕДЊЕ ШКОЛЕ</a:t>
              </a:r>
            </a:p>
          </p:txBody>
        </p:sp>
        <p:sp>
          <p:nvSpPr>
            <p:cNvPr id="9232" name="AutoShape 6">
              <a:extLst>
                <a:ext uri="{FF2B5EF4-FFF2-40B4-BE49-F238E27FC236}">
                  <a16:creationId xmlns:a16="http://schemas.microsoft.com/office/drawing/2014/main" id="{49D0E407-7EA6-4A6A-A118-852EB56D09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" y="65"/>
              <a:ext cx="4857" cy="340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9221" name="Group 7">
            <a:extLst>
              <a:ext uri="{FF2B5EF4-FFF2-40B4-BE49-F238E27FC236}">
                <a16:creationId xmlns:a16="http://schemas.microsoft.com/office/drawing/2014/main" id="{202CD0C3-B6E7-4269-8A91-0ADB1B193870}"/>
              </a:ext>
            </a:extLst>
          </p:cNvPr>
          <p:cNvGrpSpPr>
            <a:grpSpLocks/>
          </p:cNvGrpSpPr>
          <p:nvPr/>
        </p:nvGrpSpPr>
        <p:grpSpPr bwMode="auto">
          <a:xfrm>
            <a:off x="3348038" y="2852738"/>
            <a:ext cx="2263775" cy="912812"/>
            <a:chOff x="0" y="0"/>
            <a:chExt cx="3564" cy="1437"/>
          </a:xfrm>
        </p:grpSpPr>
        <p:sp>
          <p:nvSpPr>
            <p:cNvPr id="9228" name="AutoShape 8" descr="06e4f6d6c076441eb9d4ff52e1872ce5# #圆角矩形 217">
              <a:extLst>
                <a:ext uri="{FF2B5EF4-FFF2-40B4-BE49-F238E27FC236}">
                  <a16:creationId xmlns:a16="http://schemas.microsoft.com/office/drawing/2014/main" id="{419AA4D1-A688-4E81-A6FC-D1EE1DE5C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17"/>
              <a:ext cx="3565" cy="92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B2B2B2"/>
                </a:gs>
                <a:gs pos="100000">
                  <a:srgbClr val="DDDDDD"/>
                </a:gs>
              </a:gsLst>
              <a:lin ang="5400000" scaled="1"/>
            </a:gra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en-US" sz="2000">
                  <a:solidFill>
                    <a:schemeClr val="hlink"/>
                  </a:solidFill>
                  <a:sym typeface="Arial" panose="020B0604020202020204" pitchFamily="34" charset="0"/>
                </a:rPr>
                <a:t>Средње стручне</a:t>
              </a:r>
            </a:p>
          </p:txBody>
        </p:sp>
        <p:cxnSp>
          <p:nvCxnSpPr>
            <p:cNvPr id="9229" name="AutoShape 9" descr="39b5306457a34b5a9ec5c75da11db97a# #直接连接符 292">
              <a:extLst>
                <a:ext uri="{FF2B5EF4-FFF2-40B4-BE49-F238E27FC236}">
                  <a16:creationId xmlns:a16="http://schemas.microsoft.com/office/drawing/2014/main" id="{6F4F19FE-7363-47F6-A5B1-E1212E99127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782" y="0"/>
              <a:ext cx="0" cy="517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30" name="AutoShape 10">
              <a:extLst>
                <a:ext uri="{FF2B5EF4-FFF2-40B4-BE49-F238E27FC236}">
                  <a16:creationId xmlns:a16="http://schemas.microsoft.com/office/drawing/2014/main" id="{C084953B-219A-475F-BBF5-A18000250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" y="572"/>
              <a:ext cx="3383" cy="340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9222" name="Group 11">
            <a:extLst>
              <a:ext uri="{FF2B5EF4-FFF2-40B4-BE49-F238E27FC236}">
                <a16:creationId xmlns:a16="http://schemas.microsoft.com/office/drawing/2014/main" id="{3FCC03E5-C3D0-4959-92B3-75180C9D23DA}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3213100"/>
            <a:ext cx="2262187" cy="584200"/>
            <a:chOff x="0" y="0"/>
            <a:chExt cx="3562" cy="920"/>
          </a:xfrm>
        </p:grpSpPr>
        <p:sp>
          <p:nvSpPr>
            <p:cNvPr id="9226" name="AutoShape 12" descr="bda68db01d1345feb43382e609a73d8e# #圆角矩形 217">
              <a:extLst>
                <a:ext uri="{FF2B5EF4-FFF2-40B4-BE49-F238E27FC236}">
                  <a16:creationId xmlns:a16="http://schemas.microsoft.com/office/drawing/2014/main" id="{9D7803DF-CDA1-4820-89A0-FE0F9A1DD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563" cy="92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B2B2B2"/>
                </a:gs>
                <a:gs pos="100000">
                  <a:srgbClr val="DDDDDD"/>
                </a:gs>
              </a:gsLst>
              <a:lin ang="5400000" scaled="1"/>
            </a:gra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en-US" sz="2000">
                  <a:solidFill>
                    <a:schemeClr val="hlink"/>
                  </a:solidFill>
                </a:rPr>
                <a:t>Гимназије</a:t>
              </a:r>
            </a:p>
          </p:txBody>
        </p:sp>
        <p:sp>
          <p:nvSpPr>
            <p:cNvPr id="9227" name="AutoShape 13">
              <a:extLst>
                <a:ext uri="{FF2B5EF4-FFF2-40B4-BE49-F238E27FC236}">
                  <a16:creationId xmlns:a16="http://schemas.microsoft.com/office/drawing/2014/main" id="{A7B34931-5142-4CCB-843E-2B0D59830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" y="55"/>
              <a:ext cx="3382" cy="340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9223" name="Group 14">
            <a:extLst>
              <a:ext uri="{FF2B5EF4-FFF2-40B4-BE49-F238E27FC236}">
                <a16:creationId xmlns:a16="http://schemas.microsoft.com/office/drawing/2014/main" id="{9DE10741-0425-4945-AFA8-3B4B23572160}"/>
              </a:ext>
            </a:extLst>
          </p:cNvPr>
          <p:cNvGrpSpPr>
            <a:grpSpLocks/>
          </p:cNvGrpSpPr>
          <p:nvPr/>
        </p:nvGrpSpPr>
        <p:grpSpPr bwMode="auto">
          <a:xfrm>
            <a:off x="6156325" y="3213100"/>
            <a:ext cx="2262188" cy="584200"/>
            <a:chOff x="0" y="0"/>
            <a:chExt cx="3562" cy="920"/>
          </a:xfrm>
        </p:grpSpPr>
        <p:sp>
          <p:nvSpPr>
            <p:cNvPr id="9224" name="AutoShape 15" descr="776b000a1d81439eb5f81ba8298d0f14# #圆角矩形 217">
              <a:extLst>
                <a:ext uri="{FF2B5EF4-FFF2-40B4-BE49-F238E27FC236}">
                  <a16:creationId xmlns:a16="http://schemas.microsoft.com/office/drawing/2014/main" id="{B52FCBF4-F99F-4AC5-A55B-F8B232973B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562" cy="92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B2B2B2"/>
                </a:gs>
                <a:gs pos="100000">
                  <a:srgbClr val="DDDDDD"/>
                </a:gs>
              </a:gsLst>
              <a:lin ang="5400000" scaled="1"/>
            </a:gra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en-US" sz="2000">
                  <a:solidFill>
                    <a:schemeClr val="hlink"/>
                  </a:solidFill>
                  <a:sym typeface="Arial" panose="020B0604020202020204" pitchFamily="34" charset="0"/>
                </a:rPr>
                <a:t>Уметничке</a:t>
              </a:r>
            </a:p>
          </p:txBody>
        </p:sp>
        <p:sp>
          <p:nvSpPr>
            <p:cNvPr id="9225" name="AutoShape 16">
              <a:extLst>
                <a:ext uri="{FF2B5EF4-FFF2-40B4-BE49-F238E27FC236}">
                  <a16:creationId xmlns:a16="http://schemas.microsoft.com/office/drawing/2014/main" id="{D17E526E-EE31-4CFA-8D48-85E177DD1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" y="55"/>
              <a:ext cx="3383" cy="340"/>
            </a:xfrm>
            <a:prstGeom prst="roundRect">
              <a:avLst>
                <a:gd name="adj" fmla="val 32352"/>
              </a:avLst>
            </a:prstGeom>
            <a:gradFill rotWithShape="0">
              <a:gsLst>
                <a:gs pos="0">
                  <a:srgbClr val="F8F8F8">
                    <a:alpha val="79999"/>
                  </a:srgbClr>
                </a:gs>
                <a:gs pos="100000">
                  <a:srgbClr val="727272">
                    <a:alpha val="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CAB864F-2B2D-4E44-BA93-25BB75A9DD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06363" y="549275"/>
            <a:ext cx="9142413" cy="4953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i="1">
                <a:solidFill>
                  <a:schemeClr val="hlink"/>
                </a:solidFill>
              </a:rPr>
              <a:t>ГИМНАЗИЈЕ</a:t>
            </a:r>
          </a:p>
          <a:p>
            <a:pPr eaLnBrk="1" hangingPunct="1">
              <a:buFontTx/>
              <a:buNone/>
            </a:pPr>
            <a:endParaRPr lang="en-US" altLang="en-US" sz="2800" i="1"/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/>
              <a:t>*</a:t>
            </a:r>
            <a:r>
              <a:rPr lang="en-US" altLang="en-US" sz="2800" i="1">
                <a:solidFill>
                  <a:srgbClr val="000099"/>
                </a:solidFill>
              </a:rPr>
              <a:t>припрема за даље школовање на факултетима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или високим школама струковних студија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endParaRPr lang="en-US" altLang="en-US" sz="2800" i="1">
              <a:solidFill>
                <a:srgbClr val="000099"/>
              </a:solidFill>
            </a:endParaRPr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*трају 4 године и пружају широко опште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 образовање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endParaRPr lang="en-US" altLang="en-US" sz="2800" i="1">
              <a:solidFill>
                <a:srgbClr val="000099"/>
              </a:solidFill>
            </a:endParaRP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r>
              <a:rPr lang="en-US" altLang="en-US" sz="2000" i="1">
                <a:solidFill>
                  <a:schemeClr val="hlink"/>
                </a:solidFill>
              </a:rPr>
              <a:t>Гимназија са смеровима(друштвено-језички и природно-математички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r>
              <a:rPr lang="en-US" altLang="en-US" sz="2000" i="1">
                <a:solidFill>
                  <a:schemeClr val="hlink"/>
                </a:solidFill>
              </a:rPr>
              <a:t>Гимназија општег типа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r>
              <a:rPr lang="en-US" altLang="en-US" sz="2000" i="1">
                <a:solidFill>
                  <a:schemeClr val="hlink"/>
                </a:solidFill>
              </a:rPr>
              <a:t>Војна гимназија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Char char="Ø"/>
            </a:pPr>
            <a:r>
              <a:rPr lang="en-US" altLang="en-US" sz="2000" i="1">
                <a:solidFill>
                  <a:schemeClr val="hlink"/>
                </a:solidFill>
              </a:rPr>
              <a:t>Гимназија за ученике са посебним способностима </a:t>
            </a:r>
            <a:r>
              <a:rPr lang="en-US" altLang="en-US" sz="2000" i="1">
                <a:solidFill>
                  <a:srgbClr val="000099"/>
                </a:solidFill>
              </a:rPr>
              <a:t>(филолошка,</a:t>
            </a:r>
          </a:p>
          <a:p>
            <a:pPr eaLnBrk="1" hangingPunct="1">
              <a:lnSpc>
                <a:spcPct val="65000"/>
              </a:lnSpc>
              <a:buFont typeface="Wingdings" panose="05000000000000000000" pitchFamily="2" charset="2"/>
              <a:buNone/>
            </a:pPr>
            <a:r>
              <a:rPr lang="en-US" altLang="en-US" sz="2000" i="1">
                <a:solidFill>
                  <a:srgbClr val="000099"/>
                </a:solidFill>
              </a:rPr>
              <a:t>     математичка, са посебним способностима за физику и за спортисте)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BAB6000-9B9B-4B65-A629-E7BF487590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435975" cy="57229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i="1">
                <a:solidFill>
                  <a:schemeClr val="hlink"/>
                </a:solidFill>
              </a:rPr>
              <a:t>СРЕДЊЕ СТРУЧНЕ ШКОЛЕ</a:t>
            </a:r>
          </a:p>
          <a:p>
            <a:pPr eaLnBrk="1" hangingPunct="1">
              <a:buFontTx/>
              <a:buNone/>
            </a:pPr>
            <a:endParaRPr lang="en-US" altLang="en-US" i="1"/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i="1">
                <a:solidFill>
                  <a:srgbClr val="000099"/>
                </a:solidFill>
              </a:rPr>
              <a:t>*</a:t>
            </a:r>
            <a:r>
              <a:rPr lang="en-US" altLang="en-US" sz="2800" i="1">
                <a:solidFill>
                  <a:srgbClr val="000099"/>
                </a:solidFill>
              </a:rPr>
              <a:t>оспособљавају за рад, али ти дају и могућност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  за наставак школовања на високим школама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  струковних студија и на факултетима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endParaRPr lang="en-US" altLang="en-US" sz="2800" i="1">
              <a:solidFill>
                <a:srgbClr val="000099"/>
              </a:solidFill>
            </a:endParaRPr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*школовање траје 3 или 4 године, у зависности</a:t>
            </a:r>
          </a:p>
          <a:p>
            <a:pPr eaLnBrk="1" hangingPunct="1">
              <a:lnSpc>
                <a:spcPct val="65000"/>
              </a:lnSpc>
              <a:buFontTx/>
              <a:buNone/>
            </a:pPr>
            <a:r>
              <a:rPr lang="en-US" altLang="en-US" sz="2800" i="1">
                <a:solidFill>
                  <a:srgbClr val="000099"/>
                </a:solidFill>
              </a:rPr>
              <a:t> од образовног профила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mall Blackbord">
  <a:themeElements>
    <a:clrScheme name="Small Blackbord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34341A"/>
      </a:accent1>
      <a:accent2>
        <a:srgbClr val="666633"/>
      </a:accent2>
      <a:accent3>
        <a:srgbClr val="FFFFFF"/>
      </a:accent3>
      <a:accent4>
        <a:srgbClr val="000000"/>
      </a:accent4>
      <a:accent5>
        <a:srgbClr val="AEAEAB"/>
      </a:accent5>
      <a:accent6>
        <a:srgbClr val="5C5C2D"/>
      </a:accent6>
      <a:hlink>
        <a:srgbClr val="CC0000"/>
      </a:hlink>
      <a:folHlink>
        <a:srgbClr val="FF9900"/>
      </a:folHlink>
    </a:clrScheme>
    <a:fontScheme name="Small Blackbord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>
    <a:extraClrScheme>
      <a:clrScheme name="Small Blackbo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all Blackbor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all Blackbor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all Blackbor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all Blackbor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all Blackbor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all Blackbor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all Blackbor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all Blackbor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all Blackbor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all Blackbor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all Blackbor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all Blackbord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4341A"/>
        </a:accent1>
        <a:accent2>
          <a:srgbClr val="666633"/>
        </a:accent2>
        <a:accent3>
          <a:srgbClr val="FFFFFF"/>
        </a:accent3>
        <a:accent4>
          <a:srgbClr val="000000"/>
        </a:accent4>
        <a:accent5>
          <a:srgbClr val="AEAEAB"/>
        </a:accent5>
        <a:accent6>
          <a:srgbClr val="5C5C2D"/>
        </a:accent6>
        <a:hlink>
          <a:srgbClr val="CC00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