
<file path=[Content_Types].xml><?xml version="1.0" encoding="utf-8"?>
<Types xmlns="http://schemas.openxmlformats.org/package/2006/content-types">
  <Default ContentType="application/xml" Extension="xml"/>
  <Default ContentType="image/jpeg" Extension="jpeg"/>
  <Default ContentType="application/vnd.openxmlformats-package.relationships+xml" Extension="rels"/>
  <Override ContentType="application/vnd.openxmlformats-officedocument.drawingml.diagramData+xml" PartName="/ppt/diagrams/data1.xml"/>
  <Override ContentType="application/vnd.openxmlformats-officedocument.presentationml.slideMaster+xml" PartName="/ppt/slideMasters/slideMaster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drawingml.diagramLayout+xml" PartName="/ppt/diagrams/layout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drawingml.diagramStyle+xml" PartName="/ppt/diagrams/quickStyle1.xml"/>
  <Override ContentType="application/vnd.openxmlformats-officedocument.presentationml.presentation.main+xml" PartName="/ppt/presentation.xml"/>
  <Override ContentType="application/vnd.ms-office.drawingml.diagramDrawing+xml" PartName="/ppt/diagrams/drawing1.xml"/>
  <Override ContentType="application/vnd.openxmlformats-officedocument.presentationml.presProps+xml" PartName="/ppt/presProps1.xml"/>
  <Override ContentType="application/vnd.openxmlformats-officedocument.drawingml.diagramColors+xml" PartName="/ppt/diagrams/colors1.xml"/>
  <Override ContentType="application/vnd.openxmlformats-officedocument.theme+xml" PartName="/ppt/theme/theme1.xml"/>
  <Override ContentType="application/vnd.openxmlformats-officedocument.presentationml.viewProps+xml" PartName="/ppt/viewProps1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9144000"/>
  <p:notesSz cx="6858000" cy="9144000"/>
  <p:defaultTextStyle>
    <a:defPPr lvl="0">
      <a:defRPr lang="sr-Latn-RS"/>
    </a:defPPr>
    <a:lvl1pPr defTabSz="914400" eaLnBrk="1" hangingPunct="1" latinLnBrk="0" lvl="0" marL="0" rtl="0" algn="l">
      <a:defRPr kern="1200" sz="1800">
        <a:solidFill>
          <a:schemeClr val="tx1"/>
        </a:solidFill>
        <a:latin typeface="+mn-lt"/>
        <a:ea typeface="+mn-ea"/>
        <a:cs typeface="+mn-cs"/>
      </a:defRPr>
    </a:lvl1pPr>
    <a:lvl2pPr defTabSz="914400" eaLnBrk="1" hangingPunct="1" latinLnBrk="0" lvl="1" marL="457200" rtl="0" algn="l">
      <a:defRPr kern="1200" sz="1800">
        <a:solidFill>
          <a:schemeClr val="tx1"/>
        </a:solidFill>
        <a:latin typeface="+mn-lt"/>
        <a:ea typeface="+mn-ea"/>
        <a:cs typeface="+mn-cs"/>
      </a:defRPr>
    </a:lvl2pPr>
    <a:lvl3pPr defTabSz="914400" eaLnBrk="1" hangingPunct="1" latinLnBrk="0" lvl="2" marL="914400" rtl="0" algn="l">
      <a:defRPr kern="1200" sz="1800">
        <a:solidFill>
          <a:schemeClr val="tx1"/>
        </a:solidFill>
        <a:latin typeface="+mn-lt"/>
        <a:ea typeface="+mn-ea"/>
        <a:cs typeface="+mn-cs"/>
      </a:defRPr>
    </a:lvl3pPr>
    <a:lvl4pPr defTabSz="914400" eaLnBrk="1" hangingPunct="1" latinLnBrk="0" lvl="3" marL="1371600" rtl="0" algn="l">
      <a:defRPr kern="1200" sz="1800">
        <a:solidFill>
          <a:schemeClr val="tx1"/>
        </a:solidFill>
        <a:latin typeface="+mn-lt"/>
        <a:ea typeface="+mn-ea"/>
        <a:cs typeface="+mn-cs"/>
      </a:defRPr>
    </a:lvl4pPr>
    <a:lvl5pPr defTabSz="914400" eaLnBrk="1" hangingPunct="1" latinLnBrk="0" lvl="4" marL="1828800" rtl="0" algn="l">
      <a:defRPr kern="1200" sz="1800">
        <a:solidFill>
          <a:schemeClr val="tx1"/>
        </a:solidFill>
        <a:latin typeface="+mn-lt"/>
        <a:ea typeface="+mn-ea"/>
        <a:cs typeface="+mn-cs"/>
      </a:defRPr>
    </a:lvl5pPr>
    <a:lvl6pPr defTabSz="914400" eaLnBrk="1" hangingPunct="1" latinLnBrk="0" lvl="5" marL="2286000" rtl="0" algn="l">
      <a:defRPr kern="1200" sz="1800">
        <a:solidFill>
          <a:schemeClr val="tx1"/>
        </a:solidFill>
        <a:latin typeface="+mn-lt"/>
        <a:ea typeface="+mn-ea"/>
        <a:cs typeface="+mn-cs"/>
      </a:defRPr>
    </a:lvl6pPr>
    <a:lvl7pPr defTabSz="914400" eaLnBrk="1" hangingPunct="1" latinLnBrk="0" lvl="6" marL="2743200" rtl="0" algn="l">
      <a:defRPr kern="1200" sz="1800">
        <a:solidFill>
          <a:schemeClr val="tx1"/>
        </a:solidFill>
        <a:latin typeface="+mn-lt"/>
        <a:ea typeface="+mn-ea"/>
        <a:cs typeface="+mn-cs"/>
      </a:defRPr>
    </a:lvl7pPr>
    <a:lvl8pPr defTabSz="914400" eaLnBrk="1" hangingPunct="1" latinLnBrk="0" lvl="7" marL="3200400" rtl="0" algn="l">
      <a:defRPr kern="1200" sz="1800">
        <a:solidFill>
          <a:schemeClr val="tx1"/>
        </a:solidFill>
        <a:latin typeface="+mn-lt"/>
        <a:ea typeface="+mn-ea"/>
        <a:cs typeface="+mn-cs"/>
      </a:defRPr>
    </a:lvl8pPr>
    <a:lvl9pPr defTabSz="914400" eaLnBrk="1" hangingPunct="1" latinLnBrk="0" lvl="8" marL="3657600" rtl="0" algn="l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1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1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viewProps" Target="viewProps1.xml"/><Relationship Id="rId3" Type="http://schemas.openxmlformats.org/officeDocument/2006/relationships/presProps" Target="presProps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8C3EA09-0B96-4482-A4EB-1E51C293CA44}" type="doc">
      <dgm:prSet loTypeId="urn:microsoft.com/office/officeart/2005/8/layout/radial5" loCatId="cycle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sr-Latn-RS"/>
        </a:p>
      </dgm:t>
    </dgm:pt>
    <dgm:pt modelId="{E7FE0466-2B90-4ABE-B831-0A2BB9CF93BD}">
      <dgm:prSet phldrT="[Text]"/>
      <dgm:spPr/>
      <dgm:t>
        <a:bodyPr/>
        <a:lstStyle/>
        <a:p>
          <a:r>
            <a:rPr lang="sr-Cyrl-RS" dirty="0"/>
            <a:t>ти</a:t>
          </a:r>
          <a:endParaRPr lang="sr-Latn-RS" dirty="0"/>
        </a:p>
      </dgm:t>
    </dgm:pt>
    <dgm:pt modelId="{7D339326-733C-4EA6-A2C4-B981651FAE1E}" type="parTrans" cxnId="{17E0FB7E-E753-4088-AF77-AC5096D40ED7}">
      <dgm:prSet/>
      <dgm:spPr/>
      <dgm:t>
        <a:bodyPr/>
        <a:lstStyle/>
        <a:p>
          <a:endParaRPr lang="sr-Latn-RS"/>
        </a:p>
      </dgm:t>
    </dgm:pt>
    <dgm:pt modelId="{E94885DF-ED71-4052-81A3-14C953A445B5}" type="sibTrans" cxnId="{17E0FB7E-E753-4088-AF77-AC5096D40ED7}">
      <dgm:prSet/>
      <dgm:spPr/>
      <dgm:t>
        <a:bodyPr/>
        <a:lstStyle/>
        <a:p>
          <a:endParaRPr lang="sr-Latn-RS"/>
        </a:p>
      </dgm:t>
    </dgm:pt>
    <dgm:pt modelId="{D7CCE68B-BA5B-40E7-9C31-D95E3EFCCAE1}">
      <dgm:prSet phldrT="[Text]" custT="1"/>
      <dgm:spPr/>
      <dgm:t>
        <a:bodyPr/>
        <a:lstStyle/>
        <a:p>
          <a:r>
            <a:rPr lang="sr-Cyrl-RS" sz="2000" dirty="0"/>
            <a:t>Наставници, родитељи</a:t>
          </a:r>
          <a:endParaRPr lang="sr-Latn-RS" sz="2000" dirty="0"/>
        </a:p>
      </dgm:t>
    </dgm:pt>
    <dgm:pt modelId="{D1F9A8A7-FBAE-44E3-8F5E-D5A3841B006A}" type="parTrans" cxnId="{86C64E9C-18E4-4A11-8D59-8A93F9444774}">
      <dgm:prSet/>
      <dgm:spPr/>
      <dgm:t>
        <a:bodyPr/>
        <a:lstStyle/>
        <a:p>
          <a:endParaRPr lang="sr-Latn-RS"/>
        </a:p>
      </dgm:t>
    </dgm:pt>
    <dgm:pt modelId="{D20075D7-9232-4897-BED1-A64C28BC4EA9}" type="sibTrans" cxnId="{86C64E9C-18E4-4A11-8D59-8A93F9444774}">
      <dgm:prSet/>
      <dgm:spPr/>
      <dgm:t>
        <a:bodyPr/>
        <a:lstStyle/>
        <a:p>
          <a:endParaRPr lang="sr-Latn-RS"/>
        </a:p>
      </dgm:t>
    </dgm:pt>
    <dgm:pt modelId="{C5ADD696-CBB1-4C70-923D-2F354CACEC65}">
      <dgm:prSet phldrT="[Text]" custT="1"/>
      <dgm:spPr/>
      <dgm:t>
        <a:bodyPr/>
        <a:lstStyle/>
        <a:p>
          <a:r>
            <a:rPr lang="sr-Cyrl-RS" sz="2400" dirty="0"/>
            <a:t>интернет</a:t>
          </a:r>
          <a:endParaRPr lang="sr-Latn-RS" sz="2400" dirty="0"/>
        </a:p>
      </dgm:t>
    </dgm:pt>
    <dgm:pt modelId="{E6257A5F-DA5B-4066-838E-76FE930A2D87}" type="parTrans" cxnId="{FBE11AA4-C776-4CCC-83B3-2AEC22426127}">
      <dgm:prSet/>
      <dgm:spPr/>
      <dgm:t>
        <a:bodyPr/>
        <a:lstStyle/>
        <a:p>
          <a:endParaRPr lang="sr-Latn-RS"/>
        </a:p>
      </dgm:t>
    </dgm:pt>
    <dgm:pt modelId="{6511E48A-A49A-4A63-AD3D-7FF1EBC2DA8A}" type="sibTrans" cxnId="{FBE11AA4-C776-4CCC-83B3-2AEC22426127}">
      <dgm:prSet/>
      <dgm:spPr/>
      <dgm:t>
        <a:bodyPr/>
        <a:lstStyle/>
        <a:p>
          <a:endParaRPr lang="sr-Latn-RS"/>
        </a:p>
      </dgm:t>
    </dgm:pt>
    <dgm:pt modelId="{76AD2BD4-D796-4E03-A596-3D602193AF59}">
      <dgm:prSet phldrT="[Text]" custT="1"/>
      <dgm:spPr/>
      <dgm:t>
        <a:bodyPr/>
        <a:lstStyle/>
        <a:p>
          <a:r>
            <a:rPr lang="sr-Cyrl-RS" sz="2000" dirty="0"/>
            <a:t>Педагог и психолог школе</a:t>
          </a:r>
          <a:endParaRPr lang="sr-Latn-RS" sz="2000" dirty="0"/>
        </a:p>
      </dgm:t>
    </dgm:pt>
    <dgm:pt modelId="{1A16146C-E719-48B5-A947-A0EABB2AD3A4}" type="parTrans" cxnId="{689318EF-DBA2-40BB-A74F-498BDB318B3F}">
      <dgm:prSet/>
      <dgm:spPr/>
      <dgm:t>
        <a:bodyPr/>
        <a:lstStyle/>
        <a:p>
          <a:endParaRPr lang="sr-Latn-RS"/>
        </a:p>
      </dgm:t>
    </dgm:pt>
    <dgm:pt modelId="{81B2272F-1955-4B35-8D3E-4EF52BE2553D}" type="sibTrans" cxnId="{689318EF-DBA2-40BB-A74F-498BDB318B3F}">
      <dgm:prSet/>
      <dgm:spPr/>
      <dgm:t>
        <a:bodyPr/>
        <a:lstStyle/>
        <a:p>
          <a:endParaRPr lang="sr-Latn-RS"/>
        </a:p>
      </dgm:t>
    </dgm:pt>
    <dgm:pt modelId="{3DC98C36-94D9-4A14-A6FA-431F1F84AA22}">
      <dgm:prSet phldrT="[Text]" custT="1"/>
      <dgm:spPr/>
      <dgm:t>
        <a:bodyPr/>
        <a:lstStyle/>
        <a:p>
          <a:r>
            <a:rPr lang="sr-Cyrl-RS" sz="1600" dirty="0"/>
            <a:t>Средња школа/предузеће</a:t>
          </a:r>
          <a:endParaRPr lang="sr-Latn-RS" sz="1600" dirty="0"/>
        </a:p>
      </dgm:t>
    </dgm:pt>
    <dgm:pt modelId="{04FAC468-BA1A-4420-A494-63F1EBDA49B3}" type="parTrans" cxnId="{8286B323-9F88-425C-A7A6-B76F1A4FDEAF}">
      <dgm:prSet/>
      <dgm:spPr/>
      <dgm:t>
        <a:bodyPr/>
        <a:lstStyle/>
        <a:p>
          <a:endParaRPr lang="sr-Latn-RS"/>
        </a:p>
      </dgm:t>
    </dgm:pt>
    <dgm:pt modelId="{4DD20F2E-B268-4F6A-942D-81E3D38582E2}" type="sibTrans" cxnId="{8286B323-9F88-425C-A7A6-B76F1A4FDEAF}">
      <dgm:prSet/>
      <dgm:spPr/>
      <dgm:t>
        <a:bodyPr/>
        <a:lstStyle/>
        <a:p>
          <a:endParaRPr lang="sr-Latn-RS"/>
        </a:p>
      </dgm:t>
    </dgm:pt>
    <dgm:pt modelId="{92B0175D-F6CF-44C8-ADD4-D053B56D8D40}" type="pres">
      <dgm:prSet presAssocID="{88C3EA09-0B96-4482-A4EB-1E51C293CA4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1BD47D5-6F6E-4066-90F7-9B045E616DA0}" type="pres">
      <dgm:prSet presAssocID="{E7FE0466-2B90-4ABE-B831-0A2BB9CF93BD}" presName="centerShape" presStyleLbl="node0" presStyleIdx="0" presStyleCnt="1" custScaleX="249533" custScaleY="195169"/>
      <dgm:spPr/>
    </dgm:pt>
    <dgm:pt modelId="{61018879-54C6-44D0-A192-2D5C9BBACBAA}" type="pres">
      <dgm:prSet presAssocID="{D1F9A8A7-FBAE-44E3-8F5E-D5A3841B006A}" presName="parTrans" presStyleLbl="sibTrans2D1" presStyleIdx="0" presStyleCnt="4"/>
      <dgm:spPr/>
    </dgm:pt>
    <dgm:pt modelId="{462C3ADE-2CE9-4727-A4DA-36C14D85801E}" type="pres">
      <dgm:prSet presAssocID="{D1F9A8A7-FBAE-44E3-8F5E-D5A3841B006A}" presName="connectorText" presStyleLbl="sibTrans2D1" presStyleIdx="0" presStyleCnt="4"/>
      <dgm:spPr/>
    </dgm:pt>
    <dgm:pt modelId="{33A5F1F6-EB87-45DE-AB13-E7CA92BA7C6D}" type="pres">
      <dgm:prSet presAssocID="{D7CCE68B-BA5B-40E7-9C31-D95E3EFCCAE1}" presName="node" presStyleLbl="node1" presStyleIdx="0" presStyleCnt="4" custScaleX="245944" custScaleY="151944" custRadScaleRad="214790" custRadScaleInc="122514">
        <dgm:presLayoutVars>
          <dgm:bulletEnabled val="1"/>
        </dgm:presLayoutVars>
      </dgm:prSet>
      <dgm:spPr/>
    </dgm:pt>
    <dgm:pt modelId="{5273E293-48D4-4C14-93DF-E923474E1395}" type="pres">
      <dgm:prSet presAssocID="{E6257A5F-DA5B-4066-838E-76FE930A2D87}" presName="parTrans" presStyleLbl="sibTrans2D1" presStyleIdx="1" presStyleCnt="4"/>
      <dgm:spPr/>
    </dgm:pt>
    <dgm:pt modelId="{814B905C-9E70-45B7-B34E-867E1FF32AFD}" type="pres">
      <dgm:prSet presAssocID="{E6257A5F-DA5B-4066-838E-76FE930A2D87}" presName="connectorText" presStyleLbl="sibTrans2D1" presStyleIdx="1" presStyleCnt="4"/>
      <dgm:spPr/>
    </dgm:pt>
    <dgm:pt modelId="{64942769-9C12-47CD-B2BD-F2BAF4910469}" type="pres">
      <dgm:prSet presAssocID="{C5ADD696-CBB1-4C70-923D-2F354CACEC65}" presName="node" presStyleLbl="node1" presStyleIdx="1" presStyleCnt="4" custScaleX="202821" custScaleY="137945" custRadScaleRad="234457" custRadScaleInc="51751">
        <dgm:presLayoutVars>
          <dgm:bulletEnabled val="1"/>
        </dgm:presLayoutVars>
      </dgm:prSet>
      <dgm:spPr/>
    </dgm:pt>
    <dgm:pt modelId="{7AD07B0E-49AC-479E-9154-6D7F08046719}" type="pres">
      <dgm:prSet presAssocID="{1A16146C-E719-48B5-A947-A0EABB2AD3A4}" presName="parTrans" presStyleLbl="sibTrans2D1" presStyleIdx="2" presStyleCnt="4"/>
      <dgm:spPr/>
    </dgm:pt>
    <dgm:pt modelId="{55C5BEAA-98D0-4AEC-B87F-6D777F6F4B00}" type="pres">
      <dgm:prSet presAssocID="{1A16146C-E719-48B5-A947-A0EABB2AD3A4}" presName="connectorText" presStyleLbl="sibTrans2D1" presStyleIdx="2" presStyleCnt="4"/>
      <dgm:spPr/>
    </dgm:pt>
    <dgm:pt modelId="{F0C45705-409E-4EB3-835D-4B33946F2E70}" type="pres">
      <dgm:prSet presAssocID="{76AD2BD4-D796-4E03-A596-3D602193AF59}" presName="node" presStyleLbl="node1" presStyleIdx="2" presStyleCnt="4" custScaleX="213759" custScaleY="153762" custRadScaleRad="210667" custRadScaleInc="121949">
        <dgm:presLayoutVars>
          <dgm:bulletEnabled val="1"/>
        </dgm:presLayoutVars>
      </dgm:prSet>
      <dgm:spPr/>
    </dgm:pt>
    <dgm:pt modelId="{301A614C-0028-400A-8F27-73D5B45D65C4}" type="pres">
      <dgm:prSet presAssocID="{04FAC468-BA1A-4420-A494-63F1EBDA49B3}" presName="parTrans" presStyleLbl="sibTrans2D1" presStyleIdx="3" presStyleCnt="4"/>
      <dgm:spPr/>
    </dgm:pt>
    <dgm:pt modelId="{E8D6369C-A81E-4760-8B39-E6FFFE7F491B}" type="pres">
      <dgm:prSet presAssocID="{04FAC468-BA1A-4420-A494-63F1EBDA49B3}" presName="connectorText" presStyleLbl="sibTrans2D1" presStyleIdx="3" presStyleCnt="4"/>
      <dgm:spPr/>
    </dgm:pt>
    <dgm:pt modelId="{1F7F6F4E-5EA1-4A1D-A09E-3CE2BFF4AA7E}" type="pres">
      <dgm:prSet presAssocID="{3DC98C36-94D9-4A14-A6FA-431F1F84AA22}" presName="node" presStyleLbl="node1" presStyleIdx="3" presStyleCnt="4" custScaleX="271842" custScaleY="167542" custRadScaleRad="197283" custRadScaleInc="50254">
        <dgm:presLayoutVars>
          <dgm:bulletEnabled val="1"/>
        </dgm:presLayoutVars>
      </dgm:prSet>
      <dgm:spPr/>
    </dgm:pt>
  </dgm:ptLst>
  <dgm:cxnLst>
    <dgm:cxn modelId="{03033E15-596C-4EC7-9789-5D2DEC7B2286}" type="presOf" srcId="{D1F9A8A7-FBAE-44E3-8F5E-D5A3841B006A}" destId="{462C3ADE-2CE9-4727-A4DA-36C14D85801E}" srcOrd="1" destOrd="0" presId="urn:microsoft.com/office/officeart/2005/8/layout/radial5"/>
    <dgm:cxn modelId="{95123617-AC55-44B9-ABF6-E14482563916}" type="presOf" srcId="{C5ADD696-CBB1-4C70-923D-2F354CACEC65}" destId="{64942769-9C12-47CD-B2BD-F2BAF4910469}" srcOrd="0" destOrd="0" presId="urn:microsoft.com/office/officeart/2005/8/layout/radial5"/>
    <dgm:cxn modelId="{8286B323-9F88-425C-A7A6-B76F1A4FDEAF}" srcId="{E7FE0466-2B90-4ABE-B831-0A2BB9CF93BD}" destId="{3DC98C36-94D9-4A14-A6FA-431F1F84AA22}" srcOrd="3" destOrd="0" parTransId="{04FAC468-BA1A-4420-A494-63F1EBDA49B3}" sibTransId="{4DD20F2E-B268-4F6A-942D-81E3D38582E2}"/>
    <dgm:cxn modelId="{2A4F6B63-700F-49B4-A973-8C3884A73DDF}" type="presOf" srcId="{88C3EA09-0B96-4482-A4EB-1E51C293CA44}" destId="{92B0175D-F6CF-44C8-ADD4-D053B56D8D40}" srcOrd="0" destOrd="0" presId="urn:microsoft.com/office/officeart/2005/8/layout/radial5"/>
    <dgm:cxn modelId="{D1D5CE6A-C5D5-46B8-9596-FF897EB669DA}" type="presOf" srcId="{04FAC468-BA1A-4420-A494-63F1EBDA49B3}" destId="{301A614C-0028-400A-8F27-73D5B45D65C4}" srcOrd="0" destOrd="0" presId="urn:microsoft.com/office/officeart/2005/8/layout/radial5"/>
    <dgm:cxn modelId="{126E6953-565A-4DF9-878D-7B2D2324774D}" type="presOf" srcId="{1A16146C-E719-48B5-A947-A0EABB2AD3A4}" destId="{55C5BEAA-98D0-4AEC-B87F-6D777F6F4B00}" srcOrd="1" destOrd="0" presId="urn:microsoft.com/office/officeart/2005/8/layout/radial5"/>
    <dgm:cxn modelId="{D1AFF975-6189-4F63-934F-FC1B8E0F8ADD}" type="presOf" srcId="{76AD2BD4-D796-4E03-A596-3D602193AF59}" destId="{F0C45705-409E-4EB3-835D-4B33946F2E70}" srcOrd="0" destOrd="0" presId="urn:microsoft.com/office/officeart/2005/8/layout/radial5"/>
    <dgm:cxn modelId="{17219178-F861-48FA-8B61-172117D2DDF1}" type="presOf" srcId="{1A16146C-E719-48B5-A947-A0EABB2AD3A4}" destId="{7AD07B0E-49AC-479E-9154-6D7F08046719}" srcOrd="0" destOrd="0" presId="urn:microsoft.com/office/officeart/2005/8/layout/radial5"/>
    <dgm:cxn modelId="{17E0FB7E-E753-4088-AF77-AC5096D40ED7}" srcId="{88C3EA09-0B96-4482-A4EB-1E51C293CA44}" destId="{E7FE0466-2B90-4ABE-B831-0A2BB9CF93BD}" srcOrd="0" destOrd="0" parTransId="{7D339326-733C-4EA6-A2C4-B981651FAE1E}" sibTransId="{E94885DF-ED71-4052-81A3-14C953A445B5}"/>
    <dgm:cxn modelId="{63900B95-FCF7-4BDA-8198-708FE989A2DA}" type="presOf" srcId="{E6257A5F-DA5B-4066-838E-76FE930A2D87}" destId="{814B905C-9E70-45B7-B34E-867E1FF32AFD}" srcOrd="1" destOrd="0" presId="urn:microsoft.com/office/officeart/2005/8/layout/radial5"/>
    <dgm:cxn modelId="{DF17C09A-AD1D-47E5-9D64-413F79EF7A21}" type="presOf" srcId="{E7FE0466-2B90-4ABE-B831-0A2BB9CF93BD}" destId="{E1BD47D5-6F6E-4066-90F7-9B045E616DA0}" srcOrd="0" destOrd="0" presId="urn:microsoft.com/office/officeart/2005/8/layout/radial5"/>
    <dgm:cxn modelId="{86C64E9C-18E4-4A11-8D59-8A93F9444774}" srcId="{E7FE0466-2B90-4ABE-B831-0A2BB9CF93BD}" destId="{D7CCE68B-BA5B-40E7-9C31-D95E3EFCCAE1}" srcOrd="0" destOrd="0" parTransId="{D1F9A8A7-FBAE-44E3-8F5E-D5A3841B006A}" sibTransId="{D20075D7-9232-4897-BED1-A64C28BC4EA9}"/>
    <dgm:cxn modelId="{FBE11AA4-C776-4CCC-83B3-2AEC22426127}" srcId="{E7FE0466-2B90-4ABE-B831-0A2BB9CF93BD}" destId="{C5ADD696-CBB1-4C70-923D-2F354CACEC65}" srcOrd="1" destOrd="0" parTransId="{E6257A5F-DA5B-4066-838E-76FE930A2D87}" sibTransId="{6511E48A-A49A-4A63-AD3D-7FF1EBC2DA8A}"/>
    <dgm:cxn modelId="{6A4C5AA7-5FE1-4A9D-9EB3-717AA88243FF}" type="presOf" srcId="{E6257A5F-DA5B-4066-838E-76FE930A2D87}" destId="{5273E293-48D4-4C14-93DF-E923474E1395}" srcOrd="0" destOrd="0" presId="urn:microsoft.com/office/officeart/2005/8/layout/radial5"/>
    <dgm:cxn modelId="{3AE6FBCE-9EC9-4E8E-9473-828CA9939217}" type="presOf" srcId="{04FAC468-BA1A-4420-A494-63F1EBDA49B3}" destId="{E8D6369C-A81E-4760-8B39-E6FFFE7F491B}" srcOrd="1" destOrd="0" presId="urn:microsoft.com/office/officeart/2005/8/layout/radial5"/>
    <dgm:cxn modelId="{A7F597E4-A82B-46DC-A95E-09AAEDD89761}" type="presOf" srcId="{3DC98C36-94D9-4A14-A6FA-431F1F84AA22}" destId="{1F7F6F4E-5EA1-4A1D-A09E-3CE2BFF4AA7E}" srcOrd="0" destOrd="0" presId="urn:microsoft.com/office/officeart/2005/8/layout/radial5"/>
    <dgm:cxn modelId="{7796D6E9-B764-4AAC-A48C-8361E7851004}" type="presOf" srcId="{D1F9A8A7-FBAE-44E3-8F5E-D5A3841B006A}" destId="{61018879-54C6-44D0-A192-2D5C9BBACBAA}" srcOrd="0" destOrd="0" presId="urn:microsoft.com/office/officeart/2005/8/layout/radial5"/>
    <dgm:cxn modelId="{689318EF-DBA2-40BB-A74F-498BDB318B3F}" srcId="{E7FE0466-2B90-4ABE-B831-0A2BB9CF93BD}" destId="{76AD2BD4-D796-4E03-A596-3D602193AF59}" srcOrd="2" destOrd="0" parTransId="{1A16146C-E719-48B5-A947-A0EABB2AD3A4}" sibTransId="{81B2272F-1955-4B35-8D3E-4EF52BE2553D}"/>
    <dgm:cxn modelId="{2F9114FC-ED55-4684-9F3F-52373213798B}" type="presOf" srcId="{D7CCE68B-BA5B-40E7-9C31-D95E3EFCCAE1}" destId="{33A5F1F6-EB87-45DE-AB13-E7CA92BA7C6D}" srcOrd="0" destOrd="0" presId="urn:microsoft.com/office/officeart/2005/8/layout/radial5"/>
    <dgm:cxn modelId="{0D61C959-6F0D-444C-A2F0-9958479641FF}" type="presParOf" srcId="{92B0175D-F6CF-44C8-ADD4-D053B56D8D40}" destId="{E1BD47D5-6F6E-4066-90F7-9B045E616DA0}" srcOrd="0" destOrd="0" presId="urn:microsoft.com/office/officeart/2005/8/layout/radial5"/>
    <dgm:cxn modelId="{DBBB0419-D56B-494D-A751-DE5D5CE90560}" type="presParOf" srcId="{92B0175D-F6CF-44C8-ADD4-D053B56D8D40}" destId="{61018879-54C6-44D0-A192-2D5C9BBACBAA}" srcOrd="1" destOrd="0" presId="urn:microsoft.com/office/officeart/2005/8/layout/radial5"/>
    <dgm:cxn modelId="{581CB4C4-84D0-42A8-A26F-F938602B5A00}" type="presParOf" srcId="{61018879-54C6-44D0-A192-2D5C9BBACBAA}" destId="{462C3ADE-2CE9-4727-A4DA-36C14D85801E}" srcOrd="0" destOrd="0" presId="urn:microsoft.com/office/officeart/2005/8/layout/radial5"/>
    <dgm:cxn modelId="{A988403A-5AE0-4A0C-91DE-20101AFB1596}" type="presParOf" srcId="{92B0175D-F6CF-44C8-ADD4-D053B56D8D40}" destId="{33A5F1F6-EB87-45DE-AB13-E7CA92BA7C6D}" srcOrd="2" destOrd="0" presId="urn:microsoft.com/office/officeart/2005/8/layout/radial5"/>
    <dgm:cxn modelId="{C6EE18C2-77E8-414F-823D-5E562E403CC2}" type="presParOf" srcId="{92B0175D-F6CF-44C8-ADD4-D053B56D8D40}" destId="{5273E293-48D4-4C14-93DF-E923474E1395}" srcOrd="3" destOrd="0" presId="urn:microsoft.com/office/officeart/2005/8/layout/radial5"/>
    <dgm:cxn modelId="{2B9CE469-2C29-4D17-927E-E8C375171A4B}" type="presParOf" srcId="{5273E293-48D4-4C14-93DF-E923474E1395}" destId="{814B905C-9E70-45B7-B34E-867E1FF32AFD}" srcOrd="0" destOrd="0" presId="urn:microsoft.com/office/officeart/2005/8/layout/radial5"/>
    <dgm:cxn modelId="{BDC89019-72E5-4F4B-B9B7-C75B5A82A84A}" type="presParOf" srcId="{92B0175D-F6CF-44C8-ADD4-D053B56D8D40}" destId="{64942769-9C12-47CD-B2BD-F2BAF4910469}" srcOrd="4" destOrd="0" presId="urn:microsoft.com/office/officeart/2005/8/layout/radial5"/>
    <dgm:cxn modelId="{2DAA9FE9-5B9B-4B82-A96A-0E932516691E}" type="presParOf" srcId="{92B0175D-F6CF-44C8-ADD4-D053B56D8D40}" destId="{7AD07B0E-49AC-479E-9154-6D7F08046719}" srcOrd="5" destOrd="0" presId="urn:microsoft.com/office/officeart/2005/8/layout/radial5"/>
    <dgm:cxn modelId="{4BD5500B-2652-46A8-9469-0DC7B5A84ED0}" type="presParOf" srcId="{7AD07B0E-49AC-479E-9154-6D7F08046719}" destId="{55C5BEAA-98D0-4AEC-B87F-6D777F6F4B00}" srcOrd="0" destOrd="0" presId="urn:microsoft.com/office/officeart/2005/8/layout/radial5"/>
    <dgm:cxn modelId="{6D8FE023-0307-4B54-9240-3E549089C7A3}" type="presParOf" srcId="{92B0175D-F6CF-44C8-ADD4-D053B56D8D40}" destId="{F0C45705-409E-4EB3-835D-4B33946F2E70}" srcOrd="6" destOrd="0" presId="urn:microsoft.com/office/officeart/2005/8/layout/radial5"/>
    <dgm:cxn modelId="{F99AE166-0153-4219-AF42-C5E39C13B752}" type="presParOf" srcId="{92B0175D-F6CF-44C8-ADD4-D053B56D8D40}" destId="{301A614C-0028-400A-8F27-73D5B45D65C4}" srcOrd="7" destOrd="0" presId="urn:microsoft.com/office/officeart/2005/8/layout/radial5"/>
    <dgm:cxn modelId="{9603D131-E1D0-4922-BF83-AF885D381204}" type="presParOf" srcId="{301A614C-0028-400A-8F27-73D5B45D65C4}" destId="{E8D6369C-A81E-4760-8B39-E6FFFE7F491B}" srcOrd="0" destOrd="0" presId="urn:microsoft.com/office/officeart/2005/8/layout/radial5"/>
    <dgm:cxn modelId="{33099FA9-8C89-4410-A33F-FE09E8293B86}" type="presParOf" srcId="{92B0175D-F6CF-44C8-ADD4-D053B56D8D40}" destId="{1F7F6F4E-5EA1-4A1D-A09E-3CE2BFF4AA7E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BD47D5-6F6E-4066-90F7-9B045E616DA0}">
      <dsp:nvSpPr>
        <dsp:cNvPr id="0" name=""/>
        <dsp:cNvSpPr/>
      </dsp:nvSpPr>
      <dsp:spPr>
        <a:xfrm>
          <a:off x="2494931" y="948252"/>
          <a:ext cx="2566504" cy="20073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marL="0" lvl="0" indent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6400" kern="1200" dirty="0"/>
            <a:t>ти</a:t>
          </a:r>
          <a:endParaRPr lang="sr-Latn-RS" sz="6400" kern="1200" dirty="0"/>
        </a:p>
      </dsp:txBody>
      <dsp:txXfrm>
        <a:off x="2870787" y="1242223"/>
        <a:ext cx="1814792" cy="1419416"/>
      </dsp:txXfrm>
    </dsp:sp>
    <dsp:sp modelId="{61018879-54C6-44D0-A192-2D5C9BBACBAA}">
      <dsp:nvSpPr>
        <dsp:cNvPr id="0" name=""/>
        <dsp:cNvSpPr/>
      </dsp:nvSpPr>
      <dsp:spPr>
        <a:xfrm rot="19577560">
          <a:off x="4808246" y="1021351"/>
          <a:ext cx="205590" cy="349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500" kern="1200"/>
        </a:p>
      </dsp:txBody>
      <dsp:txXfrm>
        <a:off x="4813430" y="1108404"/>
        <a:ext cx="143913" cy="209819"/>
      </dsp:txXfrm>
    </dsp:sp>
    <dsp:sp modelId="{33A5F1F6-EB87-45DE-AB13-E7CA92BA7C6D}">
      <dsp:nvSpPr>
        <dsp:cNvPr id="0" name=""/>
        <dsp:cNvSpPr/>
      </dsp:nvSpPr>
      <dsp:spPr>
        <a:xfrm>
          <a:off x="4671829" y="-269357"/>
          <a:ext cx="2529590" cy="156277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/>
            <a:t>Наставници, родитељи</a:t>
          </a:r>
          <a:endParaRPr lang="sr-Latn-RS" sz="2000" kern="1200" dirty="0"/>
        </a:p>
      </dsp:txBody>
      <dsp:txXfrm>
        <a:off x="5042279" y="-40493"/>
        <a:ext cx="1788690" cy="1105051"/>
      </dsp:txXfrm>
    </dsp:sp>
    <dsp:sp modelId="{5273E293-48D4-4C14-93DF-E923474E1395}">
      <dsp:nvSpPr>
        <dsp:cNvPr id="0" name=""/>
        <dsp:cNvSpPr/>
      </dsp:nvSpPr>
      <dsp:spPr>
        <a:xfrm rot="1664543">
          <a:off x="4934036" y="2462211"/>
          <a:ext cx="293568" cy="349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500" kern="1200"/>
        </a:p>
      </dsp:txBody>
      <dsp:txXfrm>
        <a:off x="4939098" y="2511652"/>
        <a:ext cx="205498" cy="209819"/>
      </dsp:txXfrm>
    </dsp:sp>
    <dsp:sp modelId="{64942769-9C12-47CD-B2BD-F2BAF4910469}">
      <dsp:nvSpPr>
        <dsp:cNvPr id="0" name=""/>
        <dsp:cNvSpPr/>
      </dsp:nvSpPr>
      <dsp:spPr>
        <a:xfrm>
          <a:off x="5115359" y="2494415"/>
          <a:ext cx="2086060" cy="141879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400" kern="1200" dirty="0"/>
            <a:t>интернет</a:t>
          </a:r>
          <a:endParaRPr lang="sr-Latn-RS" sz="2400" kern="1200" dirty="0"/>
        </a:p>
      </dsp:txBody>
      <dsp:txXfrm>
        <a:off x="5420855" y="2702193"/>
        <a:ext cx="1475068" cy="1003240"/>
      </dsp:txXfrm>
    </dsp:sp>
    <dsp:sp modelId="{7AD07B0E-49AC-479E-9154-6D7F08046719}">
      <dsp:nvSpPr>
        <dsp:cNvPr id="0" name=""/>
        <dsp:cNvSpPr/>
      </dsp:nvSpPr>
      <dsp:spPr>
        <a:xfrm rot="8992265">
          <a:off x="2276776" y="2542631"/>
          <a:ext cx="364599" cy="349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500" kern="1200"/>
        </a:p>
      </dsp:txBody>
      <dsp:txXfrm rot="10800000">
        <a:off x="2374598" y="2586241"/>
        <a:ext cx="259690" cy="209819"/>
      </dsp:txXfrm>
    </dsp:sp>
    <dsp:sp modelId="{F0C45705-409E-4EB3-835D-4B33946F2E70}">
      <dsp:nvSpPr>
        <dsp:cNvPr id="0" name=""/>
        <dsp:cNvSpPr/>
      </dsp:nvSpPr>
      <dsp:spPr>
        <a:xfrm>
          <a:off x="197833" y="2601092"/>
          <a:ext cx="2198560" cy="158147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2000" kern="1200" dirty="0"/>
            <a:t>Педагог и психолог школе</a:t>
          </a:r>
          <a:endParaRPr lang="sr-Latn-RS" sz="2000" kern="1200" dirty="0"/>
        </a:p>
      </dsp:txBody>
      <dsp:txXfrm>
        <a:off x="519805" y="2832694"/>
        <a:ext cx="1554616" cy="1118273"/>
      </dsp:txXfrm>
    </dsp:sp>
    <dsp:sp modelId="{301A614C-0028-400A-8F27-73D5B45D65C4}">
      <dsp:nvSpPr>
        <dsp:cNvPr id="0" name=""/>
        <dsp:cNvSpPr/>
      </dsp:nvSpPr>
      <dsp:spPr>
        <a:xfrm rot="12276697">
          <a:off x="2553711" y="1236320"/>
          <a:ext cx="87959" cy="34969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sr-Latn-RS" sz="1500" kern="1200"/>
        </a:p>
      </dsp:txBody>
      <dsp:txXfrm rot="10800000">
        <a:off x="2578900" y="1311754"/>
        <a:ext cx="61571" cy="209819"/>
      </dsp:txXfrm>
    </dsp:sp>
    <dsp:sp modelId="{1F7F6F4E-5EA1-4A1D-A09E-3CE2BFF4AA7E}">
      <dsp:nvSpPr>
        <dsp:cNvPr id="0" name=""/>
        <dsp:cNvSpPr/>
      </dsp:nvSpPr>
      <dsp:spPr>
        <a:xfrm>
          <a:off x="0" y="0"/>
          <a:ext cx="2795957" cy="1723208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RS" sz="1600" kern="1200" dirty="0"/>
            <a:t>Средња школа/предузеће</a:t>
          </a:r>
          <a:endParaRPr lang="sr-Latn-RS" sz="1600" kern="1200" dirty="0"/>
        </a:p>
      </dsp:txBody>
      <dsp:txXfrm>
        <a:off x="409458" y="252358"/>
        <a:ext cx="1977041" cy="12184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r-Latn-R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65BE743-006E-471B-BFB3-FCA456B26462}" type="datetimeFigureOut">
              <a:rPr lang="sr-Latn-RS" smtClean="0"/>
              <a:pPr/>
              <a:t>26.1.2021.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DB8B73C-BB22-42C1-A4BB-1C32EECA49E5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esionalnaorijentacija.org/" TargetMode="External" /><Relationship Id="rId2" Type="http://schemas.openxmlformats.org/officeDocument/2006/relationships/hyperlink" Target="http://www.vodiczaosnovce.nsz.gov.rs/" TargetMode="External" /><Relationship Id="rId1" Type="http://schemas.openxmlformats.org/officeDocument/2006/relationships/slideLayout" Target="../slideLayouts/slideLayout2.xml" /><Relationship Id="rId6" Type="http://schemas.openxmlformats.org/officeDocument/2006/relationships/hyperlink" Target="http://srednjeskole.edukacija.rs/drzavne-srednje-skole/svi-gradovi" TargetMode="External" /><Relationship Id="rId5" Type="http://schemas.openxmlformats.org/officeDocument/2006/relationships/hyperlink" Target="http://www.upis.mpn.gov.rs/" TargetMode="External" /><Relationship Id="rId4" Type="http://schemas.openxmlformats.org/officeDocument/2006/relationships/hyperlink" Target="https://poslovi.infostud.com/opisi-zanimanja" TargetMode="Externa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 /><Relationship Id="rId2" Type="http://schemas.openxmlformats.org/officeDocument/2006/relationships/diagramData" Target="../diagrams/data1.xml" /><Relationship Id="rId1" Type="http://schemas.openxmlformats.org/officeDocument/2006/relationships/slideLayout" Target="../slideLayouts/slideLayout2.xml" /><Relationship Id="rId6" Type="http://schemas.microsoft.com/office/2007/relationships/diagramDrawing" Target="../diagrams/drawing1.xml" /><Relationship Id="rId5" Type="http://schemas.openxmlformats.org/officeDocument/2006/relationships/diagramColors" Target="../diagrams/colors1.xml" /><Relationship Id="rId4" Type="http://schemas.openxmlformats.org/officeDocument/2006/relationships/diagramQuickStyle" Target="../diagrams/quickStyle1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7" y="2708476"/>
            <a:ext cx="3402713" cy="1702160"/>
          </a:xfrm>
        </p:spPr>
        <p:txBody>
          <a:bodyPr>
            <a:normAutofit/>
          </a:bodyPr>
          <a:lstStyle/>
          <a:p>
            <a:r>
              <a:rPr lang="sr-Cyrl-RS" sz="2800" dirty="0"/>
              <a:t>Професионална оријентација</a:t>
            </a:r>
            <a:endParaRPr lang="sr-Latn-R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/>
              <a:t>Кораци до одлуке о школи и занимању</a:t>
            </a:r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13816547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96752"/>
            <a:ext cx="6777317" cy="463587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Cyrl-RS" sz="3200" dirty="0">
                <a:solidFill>
                  <a:schemeClr val="accent2"/>
                </a:solidFill>
              </a:rPr>
              <a:t>3. РАД СА БИЉКАМА И ЖИВОТИЊАМА</a:t>
            </a: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1547664" y="2348880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РАД СА БИЉКАМА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5148064" y="2348880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РАД СА ЖИВОТИЊАМА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13164" y="3789040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ТЕХН. ЗА ПЕЈЗАЖНУ АРХИТЕКТУРУ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11560" y="4970156"/>
            <a:ext cx="288032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ТЕХНИЧАР ХОРТИКУЛТУРЕ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684628" y="4515036"/>
            <a:ext cx="2664296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ПОЉОПРИВРЕД-НИ 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744625" y="3501008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ШУМАР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72000" y="3695716"/>
            <a:ext cx="2448272" cy="13468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ЗООТЕХНИЧАР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904865" y="5042520"/>
            <a:ext cx="2115407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ТЕХНИЧАР ЗА ЛОВСТВО И РИБАРСТВО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435379" y="4426260"/>
            <a:ext cx="2025053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ВЕТЕРИНАР-СКИ 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612575" y="3399923"/>
            <a:ext cx="2063881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ШУМАРСКИ 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7862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Cyrl-RS" sz="3200" dirty="0">
                <a:solidFill>
                  <a:schemeClr val="accent2"/>
                </a:solidFill>
              </a:rPr>
              <a:t>4. КУЛТУРА, УМЕТНОСТ И МЕДИЈИ</a:t>
            </a: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1331640" y="2109695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КУЛТУРА И УМЕТНОСТ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5220072" y="2132856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ЈАВНО ИНФРОМИСАЊЕ И МЕДИЈИ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55576" y="3151820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ФОТОГРАФ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663788" y="4293096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ДИЗАЈНЕР ПРОИЗВОДА ОД КОЖЕ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55776" y="3151820"/>
            <a:ext cx="2376264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МУЗИЧКИ ИЗВОЂАЧ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755576" y="4293096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ТЕХННИЧАР ДИЗАЈНА ГРАФИКЕ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211960" y="3549855"/>
            <a:ext cx="2664296" cy="13468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ЕЛЕКТРОТЕХНИЧАР МУЛТИМЕДИЈА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5652120" y="4598729"/>
            <a:ext cx="2448272" cy="13468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МУЗИЧКИ САРАДНИК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444208" y="3251925"/>
            <a:ext cx="2448272" cy="13468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ДИЗАЈНЕР ЗВУКА</a:t>
            </a:r>
            <a:endParaRPr lang="sr-Latn-R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1601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sr-Cyrl-RS" sz="3200" dirty="0">
                <a:solidFill>
                  <a:schemeClr val="accent2"/>
                </a:solidFill>
              </a:rPr>
              <a:t>5. ТЕХНИКА</a:t>
            </a: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846668" y="3819453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ГРАЂЕВИНАРСТВО И АРХИТЕКТУРА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5796137" y="4274871"/>
            <a:ext cx="2448272" cy="1162357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САОБРАЋАЈ И ТЕЛЕКОМУНИКАЦИЈЕ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755576" y="1401091"/>
            <a:ext cx="2304256" cy="130782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ЕЛЕКТРОТЕХНИКА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7" name="Flowchart: Punched Tape 6"/>
          <p:cNvSpPr/>
          <p:nvPr/>
        </p:nvSpPr>
        <p:spPr>
          <a:xfrm>
            <a:off x="5940152" y="1614610"/>
            <a:ext cx="2088232" cy="1097873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МАШИНСТВО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39550" y="2465931"/>
            <a:ext cx="1760241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АДМИН. РАЧУНАРСКИХ МРЕЖА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070804" y="2514600"/>
            <a:ext cx="2285171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ЕЛЕКТРОМЕХАН. ЗА ТЕРМ. И РАСХЛ. УРЕЂАЈЕ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915816" y="1416727"/>
            <a:ext cx="2304256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ЕЛЕКТРОТЕХН. РАЧУНАРА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77019" y="520018"/>
            <a:ext cx="2495841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АУТОЕЛЕКТРИЧАР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72314" y="2341628"/>
            <a:ext cx="2448272" cy="134680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МАШ. ТЕХНИЧАР ЗА КОМП. КОНСТРУИСАЊЕ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444208" y="2341628"/>
            <a:ext cx="2448272" cy="101536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ТЕХНИЧАР ЗА РОБОТИКУ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321272" y="897749"/>
            <a:ext cx="2571208" cy="896709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АУТОМЕХАНИЧАР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433759" y="5437228"/>
            <a:ext cx="2701343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ВОДОИНСТАЛАТЕР</a:t>
            </a:r>
            <a:endParaRPr lang="sr-Latn-RS" sz="1400" dirty="0"/>
          </a:p>
        </p:txBody>
      </p:sp>
      <p:sp>
        <p:nvSpPr>
          <p:cNvPr id="16" name="Oval 15"/>
          <p:cNvSpPr/>
          <p:nvPr/>
        </p:nvSpPr>
        <p:spPr>
          <a:xfrm>
            <a:off x="588796" y="4950411"/>
            <a:ext cx="1558758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dirty="0"/>
              <a:t>ЗИДАР</a:t>
            </a:r>
            <a:endParaRPr lang="sr-Latn-RS" dirty="0"/>
          </a:p>
        </p:txBody>
      </p:sp>
      <p:sp>
        <p:nvSpPr>
          <p:cNvPr id="17" name="Oval 16"/>
          <p:cNvSpPr/>
          <p:nvPr/>
        </p:nvSpPr>
        <p:spPr>
          <a:xfrm>
            <a:off x="2537608" y="4732071"/>
            <a:ext cx="1718651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ГРАЂЕВИН-СКИ ТЕХНИЧАР</a:t>
            </a:r>
            <a:endParaRPr lang="sr-Latn-RS" sz="1400" dirty="0"/>
          </a:p>
        </p:txBody>
      </p:sp>
      <p:sp>
        <p:nvSpPr>
          <p:cNvPr id="18" name="Oval 17"/>
          <p:cNvSpPr/>
          <p:nvPr/>
        </p:nvSpPr>
        <p:spPr>
          <a:xfrm>
            <a:off x="4427984" y="5051501"/>
            <a:ext cx="2016224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/>
              <a:t>ВОЗОВОЂА</a:t>
            </a:r>
            <a:endParaRPr lang="sr-Latn-RS" sz="1600" dirty="0"/>
          </a:p>
        </p:txBody>
      </p:sp>
      <p:sp>
        <p:nvSpPr>
          <p:cNvPr id="19" name="Oval 18"/>
          <p:cNvSpPr/>
          <p:nvPr/>
        </p:nvSpPr>
        <p:spPr>
          <a:xfrm>
            <a:off x="6444208" y="5189270"/>
            <a:ext cx="2160241" cy="1048041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ТЕХНИЧАР ВАЗДУШНОГ САОБРАЋАЈА</a:t>
            </a:r>
            <a:endParaRPr lang="sr-Latn-RS" sz="1400" dirty="0"/>
          </a:p>
        </p:txBody>
      </p:sp>
      <p:sp>
        <p:nvSpPr>
          <p:cNvPr id="20" name="Oval 19"/>
          <p:cNvSpPr/>
          <p:nvPr/>
        </p:nvSpPr>
        <p:spPr>
          <a:xfrm>
            <a:off x="6661720" y="3659800"/>
            <a:ext cx="187072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ВОЗАЧ МОТОРНИХ ВОЗИЛА</a:t>
            </a:r>
            <a:endParaRPr lang="sr-Latn-RS" sz="1400" dirty="0"/>
          </a:p>
        </p:txBody>
      </p:sp>
    </p:spTree>
    <p:extLst>
      <p:ext uri="{BB962C8B-B14F-4D97-AF65-F5344CB8AC3E}">
        <p14:creationId xmlns:p14="http://schemas.microsoft.com/office/powerpoint/2010/main" val="30215133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1000"/>
                            </p:stCondLst>
                            <p:childTnLst>
                              <p:par>
                                <p:cTn id="10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000"/>
                            </p:stCondLst>
                            <p:childTnLst>
                              <p:par>
                                <p:cTn id="10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80728"/>
            <a:ext cx="6777317" cy="4851901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sr-Cyrl-RS" sz="3200" dirty="0">
                <a:solidFill>
                  <a:schemeClr val="accent2"/>
                </a:solidFill>
              </a:rPr>
              <a:t>6. ТЕХНОЛОГИЈА</a:t>
            </a: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822826" y="1844824"/>
            <a:ext cx="2813070" cy="151216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ГЕОЛОГИЈА, РУДАРСТВО, ХИДРОМЕТЕОРОЛОГИЈА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3419872" y="4248797"/>
            <a:ext cx="2160240" cy="1124419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ИНДУСТРИЈСКА ПРОИЗВОДЊА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5724128" y="1723372"/>
            <a:ext cx="1944216" cy="125571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ХЕМИЈА, ФАРМАЦИЈА, ТЕХНОЛОГИЈА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67544" y="1361564"/>
            <a:ext cx="2285241" cy="96651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РУДАРСКИ ТЕХНИЧАР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364191" y="2852936"/>
            <a:ext cx="2495841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ГЕОЛОШКИ ТЕХН. ЗА ИСТРАЖИВАЊЕ МИНЕРАЛНИХ СИРОВИНА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79512" y="2979084"/>
            <a:ext cx="2495841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МЕТЕОРОЛОШКИ ТЕХНИЧАР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5724128" y="2780572"/>
            <a:ext cx="2736304" cy="108047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ТЕХНИЧАР ЗА ЗАШТИТУ ЖИВОТНЕ СРЕДИНЕ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73655" y="1485707"/>
            <a:ext cx="2194489" cy="111520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ПРЕХРАМБЕНИ ТЕХНИЧАР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300192" y="692696"/>
            <a:ext cx="2448272" cy="1152128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ФАРМАЦЕУТСКИ ТЕХНИЧАР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893460" y="4627984"/>
            <a:ext cx="1718651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ОБУЋАР</a:t>
            </a:r>
            <a:endParaRPr lang="sr-Latn-RS" sz="1400" dirty="0"/>
          </a:p>
        </p:txBody>
      </p:sp>
      <p:sp>
        <p:nvSpPr>
          <p:cNvPr id="14" name="Oval 13"/>
          <p:cNvSpPr/>
          <p:nvPr/>
        </p:nvSpPr>
        <p:spPr>
          <a:xfrm>
            <a:off x="4005477" y="5085184"/>
            <a:ext cx="1718651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СТОЛАР</a:t>
            </a:r>
            <a:endParaRPr lang="sr-Latn-RS" sz="1400" dirty="0"/>
          </a:p>
        </p:txBody>
      </p:sp>
      <p:sp>
        <p:nvSpPr>
          <p:cNvPr id="15" name="Oval 14"/>
          <p:cNvSpPr/>
          <p:nvPr/>
        </p:nvSpPr>
        <p:spPr>
          <a:xfrm>
            <a:off x="5440866" y="4274871"/>
            <a:ext cx="2083462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ОПЕРАТЕР МАШИНСКЕ ОБРАДЕ</a:t>
            </a:r>
            <a:endParaRPr lang="sr-Latn-RS" sz="1400" dirty="0"/>
          </a:p>
        </p:txBody>
      </p:sp>
    </p:spTree>
    <p:extLst>
      <p:ext uri="{BB962C8B-B14F-4D97-AF65-F5344CB8AC3E}">
        <p14:creationId xmlns:p14="http://schemas.microsoft.com/office/powerpoint/2010/main" val="57614298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000"/>
                            </p:stCondLst>
                            <p:childTnLst>
                              <p:par>
                                <p:cTn id="6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2000"/>
                            </p:stCondLst>
                            <p:childTnLst>
                              <p:par>
                                <p:cTn id="7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124744"/>
            <a:ext cx="6777317" cy="4707885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Cyrl-RS" sz="3200" dirty="0">
                <a:solidFill>
                  <a:schemeClr val="accent2"/>
                </a:solidFill>
              </a:rPr>
              <a:t>7. ОДБРАНА, БЕЗБЕДНОСТ И ЗАШТИТА</a:t>
            </a: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971600" y="2380215"/>
            <a:ext cx="2543472" cy="1368152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ВОЈСКА И ПОЛИЦИЈА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5292080" y="2411760"/>
            <a:ext cx="2813070" cy="151216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ЦИВИЛНА БЕЗБЕДНОСТ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0929" y="3590764"/>
            <a:ext cx="2948167" cy="136306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АВИОТЕХНИЧАР ЗА ЕЛЕКТРОНСКУ ОПРЕМУ ВАЗДУХОПЛОВСТВА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726145" y="3789040"/>
            <a:ext cx="2285241" cy="966519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МЕХАТРОНИЧАР ЗА РАДАРСКЕ СИСТЕМЕ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6588224" y="3375455"/>
            <a:ext cx="2194489" cy="111520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ТЕХНИЧАР ЗА БЕЗБЕДНОСТ САОБРАЋАЈА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716016" y="3433965"/>
            <a:ext cx="2194489" cy="111520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ТЕХНИЧАР ОБЕЗБЕЂЕЊА</a:t>
            </a:r>
            <a:endParaRPr lang="sr-Latn-R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370009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052736"/>
            <a:ext cx="6777317" cy="4779893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sr-Cyrl-RS" sz="3200" dirty="0">
                <a:solidFill>
                  <a:schemeClr val="accent2"/>
                </a:solidFill>
              </a:rPr>
              <a:t>8. ЗАНАТИ</a:t>
            </a: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983610" y="1695039"/>
            <a:ext cx="2035340" cy="1013881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УМЕТНИЧКИ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3347864" y="3734366"/>
            <a:ext cx="1895400" cy="93610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СТАРИ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5868144" y="1484784"/>
            <a:ext cx="2183432" cy="108012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САВРЕМЕНИ 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99697" y="2544689"/>
            <a:ext cx="2012063" cy="95632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ПОЗЛАТАР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555777" y="1883369"/>
            <a:ext cx="2520280" cy="1113583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ГРАВЕР УМЕТНИЧКИХ ПРЕДМЕТА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572000" y="2385808"/>
            <a:ext cx="2387860" cy="1115201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ЕЛЕКТРОМОНТЕР МРЕЖА И ПОСТРОЈЕЊА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660231" y="2328400"/>
            <a:ext cx="1944217" cy="69445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>
                <a:solidFill>
                  <a:schemeClr val="tx1"/>
                </a:solidFill>
              </a:rPr>
              <a:t>МЕСАР</a:t>
            </a:r>
            <a:endParaRPr lang="sr-Latn-RS" sz="14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893460" y="4627984"/>
            <a:ext cx="1922457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ИЗРАЂИВАЧ СТАРЕ НОШЊЕ</a:t>
            </a:r>
            <a:endParaRPr lang="sr-Latn-RS" sz="1400" dirty="0"/>
          </a:p>
        </p:txBody>
      </p:sp>
      <p:sp>
        <p:nvSpPr>
          <p:cNvPr id="12" name="Oval 11"/>
          <p:cNvSpPr/>
          <p:nvPr/>
        </p:nvSpPr>
        <p:spPr>
          <a:xfrm>
            <a:off x="4716016" y="4365313"/>
            <a:ext cx="1718651" cy="914400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ОПАНЧАР</a:t>
            </a:r>
            <a:endParaRPr lang="sr-Latn-RS" sz="1400" dirty="0"/>
          </a:p>
        </p:txBody>
      </p:sp>
    </p:spTree>
    <p:extLst>
      <p:ext uri="{BB962C8B-B14F-4D97-AF65-F5344CB8AC3E}">
        <p14:creationId xmlns:p14="http://schemas.microsoft.com/office/powerpoint/2010/main" val="54940581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КОРИСНЕ </a:t>
            </a:r>
            <a:r>
              <a:rPr lang="en-US" dirty="0"/>
              <a:t>WEB </a:t>
            </a:r>
            <a:r>
              <a:rPr lang="sr-Cyrl-RS" dirty="0"/>
              <a:t>АДРЕСЕ 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www.vodiczaosnovce.nsz.gov.rs</a:t>
            </a:r>
            <a:endParaRPr lang="en-US" dirty="0"/>
          </a:p>
          <a:p>
            <a:r>
              <a:rPr lang="en-US" dirty="0">
                <a:hlinkClick r:id="rId3"/>
              </a:rPr>
              <a:t>www.profesionalnaorijentacija.org</a:t>
            </a:r>
            <a:endParaRPr lang="en-US" dirty="0"/>
          </a:p>
          <a:p>
            <a:r>
              <a:rPr lang="en-US" dirty="0">
                <a:hlinkClick r:id="rId4"/>
              </a:rPr>
              <a:t>https://poslovi.infostud.com/opisi-zanimanja</a:t>
            </a:r>
            <a:endParaRPr lang="en-US" dirty="0"/>
          </a:p>
          <a:p>
            <a:r>
              <a:rPr lang="en-US" dirty="0">
                <a:hlinkClick r:id="rId5"/>
              </a:rPr>
              <a:t>http://www.upis.mpn.gov.rs</a:t>
            </a:r>
            <a:endParaRPr lang="en-US" dirty="0"/>
          </a:p>
          <a:p>
            <a:r>
              <a:rPr lang="en-US" dirty="0">
                <a:hlinkClick r:id="rId6"/>
              </a:rPr>
              <a:t>http://srednjeskole.edukacija.rs/drzavne-srednje-skole/svi-gradovi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sr-Latn-RS" dirty="0"/>
          </a:p>
        </p:txBody>
      </p:sp>
    </p:spTree>
    <p:extLst>
      <p:ext uri="{BB962C8B-B14F-4D97-AF65-F5344CB8AC3E}">
        <p14:creationId xmlns:p14="http://schemas.microsoft.com/office/powerpoint/2010/main" val="31296547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sr-Cyrl-RS" sz="4000" dirty="0">
                <a:solidFill>
                  <a:schemeClr val="accent2"/>
                </a:solidFill>
              </a:rPr>
              <a:t>ХВАЛА НА ПАЖЊИ! </a:t>
            </a:r>
          </a:p>
          <a:p>
            <a:pPr marL="68580" indent="0" algn="ctr">
              <a:buNone/>
            </a:pPr>
            <a:endParaRPr lang="sr-Latn-RS" sz="4000" dirty="0">
              <a:solidFill>
                <a:schemeClr val="accent2"/>
              </a:solidFill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3610744" y="3162672"/>
            <a:ext cx="1681336" cy="1346448"/>
          </a:xfrm>
          <a:prstGeom prst="star5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2901598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01136"/>
          </a:xfrm>
        </p:spPr>
        <p:txBody>
          <a:bodyPr/>
          <a:lstStyle/>
          <a:p>
            <a:r>
              <a:rPr lang="sr-Cyrl-RS" dirty="0"/>
              <a:t>ЦИЉ који је пред тобом:</a:t>
            </a:r>
            <a:endParaRPr lang="sr-Latn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133600"/>
            <a:ext cx="6777317" cy="36576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Cyrl-RS" sz="2000" dirty="0">
                <a:solidFill>
                  <a:srgbClr val="00B050"/>
                </a:solidFill>
              </a:rPr>
              <a:t>Циљ 1.</a:t>
            </a:r>
            <a:r>
              <a:rPr lang="sr-Cyrl-RS" dirty="0"/>
              <a:t> Да спознаш себе, своја интересовања и склоности</a:t>
            </a:r>
          </a:p>
          <a:p>
            <a:pPr>
              <a:buNone/>
            </a:pPr>
            <a:r>
              <a:rPr lang="sr-Cyrl-RS" sz="2000" dirty="0">
                <a:solidFill>
                  <a:srgbClr val="00B050"/>
                </a:solidFill>
              </a:rPr>
              <a:t>Циљ 2</a:t>
            </a:r>
            <a:r>
              <a:rPr lang="sr-Cyrl-RS" sz="2000" dirty="0"/>
              <a:t>. </a:t>
            </a:r>
            <a:r>
              <a:rPr lang="sr-Cyrl-RS" dirty="0"/>
              <a:t>Да научиш да самостално истражиш занимања која те интересују</a:t>
            </a:r>
          </a:p>
          <a:p>
            <a:pPr>
              <a:buNone/>
            </a:pPr>
            <a:r>
              <a:rPr lang="sr-Cyrl-RS" sz="2000" dirty="0">
                <a:solidFill>
                  <a:srgbClr val="00B050"/>
                </a:solidFill>
              </a:rPr>
              <a:t>Циљ 3. </a:t>
            </a:r>
            <a:r>
              <a:rPr lang="sr-Cyrl-RS" dirty="0">
                <a:solidFill>
                  <a:schemeClr val="bg2">
                    <a:lumMod val="25000"/>
                  </a:schemeClr>
                </a:solidFill>
              </a:rPr>
              <a:t>Д</a:t>
            </a:r>
            <a:r>
              <a:rPr lang="sr-Cyrl-RS" dirty="0"/>
              <a:t>а </a:t>
            </a:r>
            <a:r>
              <a:rPr lang="sr-Cyrl-RS" dirty="0">
                <a:solidFill>
                  <a:schemeClr val="bg2">
                    <a:lumMod val="25000"/>
                  </a:schemeClr>
                </a:solidFill>
              </a:rPr>
              <a:t>истражиш школе</a:t>
            </a:r>
            <a:r>
              <a:rPr lang="sr-Cyrl-RS" dirty="0"/>
              <a:t>, предмете који су у складу са твојим интересовањима и могућностима</a:t>
            </a:r>
          </a:p>
          <a:p>
            <a:pPr>
              <a:buNone/>
            </a:pPr>
            <a:r>
              <a:rPr lang="sr-Cyrl-RS" sz="2000" dirty="0">
                <a:solidFill>
                  <a:srgbClr val="00B050"/>
                </a:solidFill>
              </a:rPr>
              <a:t>Циљ 4.</a:t>
            </a:r>
            <a:r>
              <a:rPr lang="sr-Cyrl-RS" dirty="0"/>
              <a:t> Да донесеш коначан и прави избор средње школе</a:t>
            </a:r>
          </a:p>
          <a:p>
            <a:pPr>
              <a:buNone/>
            </a:pPr>
            <a:endParaRPr lang="sr-Cyrl-RS" dirty="0"/>
          </a:p>
          <a:p>
            <a:pPr>
              <a:buNone/>
            </a:pPr>
            <a:r>
              <a:rPr lang="sr-Cyrl-RS" dirty="0"/>
              <a:t>           РЕАЛИЗАЦИЈА ЦИЉЕВА   </a:t>
            </a:r>
          </a:p>
          <a:p>
            <a:pPr>
              <a:buNone/>
            </a:pPr>
            <a:r>
              <a:rPr lang="sr-Cyrl-RS" dirty="0"/>
              <a:t>                       (примери) </a:t>
            </a:r>
            <a:endParaRPr lang="sr-Latn-RS" dirty="0"/>
          </a:p>
        </p:txBody>
      </p:sp>
      <p:sp>
        <p:nvSpPr>
          <p:cNvPr id="4" name="Right Arrow 3"/>
          <p:cNvSpPr/>
          <p:nvPr/>
        </p:nvSpPr>
        <p:spPr>
          <a:xfrm>
            <a:off x="5334000" y="5105400"/>
            <a:ext cx="16002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661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990600"/>
            <a:ext cx="6777317" cy="4842029"/>
          </a:xfrm>
        </p:spPr>
        <p:txBody>
          <a:bodyPr/>
          <a:lstStyle/>
          <a:p>
            <a:pPr marL="411480" indent="-342900">
              <a:buNone/>
            </a:pPr>
            <a:r>
              <a:rPr lang="sr-Cyrl-RS" sz="1800" dirty="0">
                <a:solidFill>
                  <a:schemeClr val="bg2">
                    <a:lumMod val="25000"/>
                  </a:schemeClr>
                </a:solidFill>
              </a:rPr>
              <a:t>1. </a:t>
            </a:r>
            <a:r>
              <a:rPr lang="sr-Cyrl-RS" sz="1800" dirty="0"/>
              <a:t>Нацртај аутопортрет са својим именом на средини</a:t>
            </a:r>
          </a:p>
          <a:p>
            <a:pPr marL="411480" indent="-342900">
              <a:buNone/>
            </a:pPr>
            <a:r>
              <a:rPr lang="sr-Cyrl-RS" sz="1800" dirty="0"/>
              <a:t>листа папира па покушај навести особине које те красе, и добре и оне мање добре</a:t>
            </a:r>
          </a:p>
          <a:p>
            <a:pPr marL="411480" indent="-342900">
              <a:buNone/>
            </a:pPr>
            <a:r>
              <a:rPr lang="sr-Cyrl-RS" sz="1800" dirty="0"/>
              <a:t>2. У аутопортрету поред свог имена,</a:t>
            </a:r>
          </a:p>
          <a:p>
            <a:pPr marL="411480" indent="-342900">
              <a:buNone/>
            </a:pPr>
            <a:r>
              <a:rPr lang="sr-Cyrl-RS" sz="1800" dirty="0"/>
              <a:t>упиши  жељено занимање, и упореди </a:t>
            </a:r>
          </a:p>
          <a:p>
            <a:pPr marL="411480" indent="-342900">
              <a:buNone/>
            </a:pPr>
            <a:r>
              <a:rPr lang="sr-Cyrl-RS" sz="1800" dirty="0"/>
              <a:t>потребна знања и вештине са његово обављање</a:t>
            </a:r>
          </a:p>
          <a:p>
            <a:pPr marL="411480" indent="-342900">
              <a:buNone/>
            </a:pPr>
            <a:r>
              <a:rPr lang="sr-Cyrl-RS" sz="1800" dirty="0"/>
              <a:t>са наведеним, својим особинама</a:t>
            </a:r>
          </a:p>
          <a:p>
            <a:pPr marL="411480" indent="-342900">
              <a:buNone/>
            </a:pPr>
            <a:r>
              <a:rPr lang="sr-Cyrl-RS" sz="1800" dirty="0"/>
              <a:t>3. Наведи назив школе и одабраног образовног профила, и упореди га са својим особинама</a:t>
            </a:r>
          </a:p>
          <a:p>
            <a:pPr marL="411480" indent="-342900">
              <a:buNone/>
            </a:pPr>
            <a:r>
              <a:rPr lang="sr-Cyrl-RS" sz="1800" dirty="0"/>
              <a:t>4. Процени уписано, размисли о могућностима уписа, размотри одлуку коначног избора жељеног занимања.</a:t>
            </a:r>
          </a:p>
          <a:p>
            <a:pPr marL="411480" indent="-342900">
              <a:buAutoNum type="arabicPeriod" startAt="4"/>
            </a:pPr>
            <a:endParaRPr lang="sr-Cyrl-RS" sz="1800" dirty="0"/>
          </a:p>
          <a:p>
            <a:pPr marL="411480" indent="-342900">
              <a:buNone/>
            </a:pPr>
            <a:endParaRPr lang="sr-Cyrl-RS" sz="1800" dirty="0"/>
          </a:p>
          <a:p>
            <a:pPr marL="411480" indent="-342900">
              <a:buNone/>
            </a:pPr>
            <a:r>
              <a:rPr lang="sr-Cyrl-RS" sz="1800" dirty="0"/>
              <a:t>                     -пример аутопортрета </a:t>
            </a:r>
          </a:p>
          <a:p>
            <a:pPr marL="411480" indent="-342900">
              <a:buNone/>
            </a:pPr>
            <a:endParaRPr lang="en-US" sz="1800" dirty="0"/>
          </a:p>
        </p:txBody>
      </p:sp>
      <p:sp>
        <p:nvSpPr>
          <p:cNvPr id="4" name="Heart 3"/>
          <p:cNvSpPr/>
          <p:nvPr/>
        </p:nvSpPr>
        <p:spPr>
          <a:xfrm>
            <a:off x="6629400" y="1752600"/>
            <a:ext cx="1447800" cy="1219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600" dirty="0"/>
              <a:t>Буди реалан/на</a:t>
            </a:r>
            <a:endParaRPr lang="en-US" sz="1600" dirty="0"/>
          </a:p>
        </p:txBody>
      </p:sp>
      <p:sp>
        <p:nvSpPr>
          <p:cNvPr id="5" name="Right Arrow 4"/>
          <p:cNvSpPr/>
          <p:nvPr/>
        </p:nvSpPr>
        <p:spPr>
          <a:xfrm>
            <a:off x="5638800" y="5410200"/>
            <a:ext cx="1676400" cy="304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200400" y="2590800"/>
            <a:ext cx="2590800" cy="2057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>
                <a:solidFill>
                  <a:srgbClr val="7030A0"/>
                </a:solidFill>
              </a:rPr>
              <a:t>Ти </a:t>
            </a:r>
          </a:p>
          <a:p>
            <a:pPr algn="ctr"/>
            <a:r>
              <a:rPr lang="sr-Cyrl-RS" b="1" dirty="0">
                <a:solidFill>
                  <a:srgbClr val="7030A0"/>
                </a:solidFill>
              </a:rPr>
              <a:t>Твоје занимање</a:t>
            </a:r>
          </a:p>
          <a:p>
            <a:pPr algn="ctr"/>
            <a:r>
              <a:rPr lang="sr-Cyrl-RS" b="1" dirty="0">
                <a:solidFill>
                  <a:srgbClr val="7030A0"/>
                </a:solidFill>
              </a:rPr>
              <a:t>Назив школе и профила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295400" y="2667000"/>
            <a:ext cx="1828800" cy="914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371600" y="1447800"/>
            <a:ext cx="1676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172200" y="2590800"/>
            <a:ext cx="1752600" cy="11430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219200" y="4038600"/>
            <a:ext cx="1752600" cy="9906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5943600" y="3886200"/>
            <a:ext cx="1905000" cy="1066800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905000" y="5181600"/>
            <a:ext cx="2209800" cy="8382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638800" y="5181600"/>
            <a:ext cx="2133600" cy="9144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867400" y="1371600"/>
            <a:ext cx="1752600" cy="9906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581400" y="838200"/>
            <a:ext cx="1981200" cy="10668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Left-Right-Up Arrow 46"/>
          <p:cNvSpPr/>
          <p:nvPr/>
        </p:nvSpPr>
        <p:spPr>
          <a:xfrm>
            <a:off x="3581400" y="4876800"/>
            <a:ext cx="2057400" cy="3048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ight Arrow 50"/>
          <p:cNvSpPr/>
          <p:nvPr/>
        </p:nvSpPr>
        <p:spPr>
          <a:xfrm>
            <a:off x="5867400" y="3429000"/>
            <a:ext cx="228600" cy="76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Notched Right Arrow 51"/>
          <p:cNvSpPr/>
          <p:nvPr/>
        </p:nvSpPr>
        <p:spPr>
          <a:xfrm>
            <a:off x="5486400" y="4419600"/>
            <a:ext cx="381000" cy="762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>
            <a:off x="3048000" y="4495800"/>
            <a:ext cx="533400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Left Arrow 56"/>
          <p:cNvSpPr/>
          <p:nvPr/>
        </p:nvSpPr>
        <p:spPr>
          <a:xfrm>
            <a:off x="2819400" y="3581400"/>
            <a:ext cx="304800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Left-Right-Up Arrow 77"/>
          <p:cNvSpPr/>
          <p:nvPr/>
        </p:nvSpPr>
        <p:spPr>
          <a:xfrm>
            <a:off x="3505200" y="2133600"/>
            <a:ext cx="2133600" cy="228600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Callout 85"/>
          <p:cNvSpPr/>
          <p:nvPr/>
        </p:nvSpPr>
        <p:spPr>
          <a:xfrm>
            <a:off x="5943600" y="762000"/>
            <a:ext cx="1447800" cy="30480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Cloud 86"/>
          <p:cNvSpPr/>
          <p:nvPr/>
        </p:nvSpPr>
        <p:spPr>
          <a:xfrm>
            <a:off x="2209800" y="609600"/>
            <a:ext cx="1295400" cy="609600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Explosion 1 88"/>
          <p:cNvSpPr/>
          <p:nvPr/>
        </p:nvSpPr>
        <p:spPr>
          <a:xfrm>
            <a:off x="4495800" y="5562600"/>
            <a:ext cx="1371600" cy="8382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Flowchart: Connector 89"/>
          <p:cNvSpPr/>
          <p:nvPr/>
        </p:nvSpPr>
        <p:spPr>
          <a:xfrm>
            <a:off x="685800" y="5410200"/>
            <a:ext cx="990600" cy="685800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2" name="Straight Arrow Connector 91"/>
          <p:cNvCxnSpPr/>
          <p:nvPr/>
        </p:nvCxnSpPr>
        <p:spPr>
          <a:xfrm rot="16200000" flipV="1">
            <a:off x="3162300" y="1409700"/>
            <a:ext cx="7620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>
            <a:endCxn id="90" idx="7"/>
          </p:cNvCxnSpPr>
          <p:nvPr/>
        </p:nvCxnSpPr>
        <p:spPr>
          <a:xfrm rot="10800000" flipV="1">
            <a:off x="1531330" y="4571999"/>
            <a:ext cx="2126270" cy="9386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RS" dirty="0"/>
              <a:t>Могући извори информација </a:t>
            </a:r>
            <a:endParaRPr lang="sr-Latn-R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1946341"/>
              </p:ext>
            </p:extLst>
          </p:nvPr>
        </p:nvGraphicFramePr>
        <p:xfrm>
          <a:off x="1042988" y="2324100"/>
          <a:ext cx="7201420" cy="39132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274939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762000"/>
            <a:ext cx="7024744" cy="1066800"/>
          </a:xfrm>
        </p:spPr>
        <p:txBody>
          <a:bodyPr>
            <a:normAutofit/>
          </a:bodyPr>
          <a:lstStyle/>
          <a:p>
            <a:r>
              <a:rPr lang="en-US" altLang="en-US" sz="2800" dirty="0" err="1">
                <a:solidFill>
                  <a:schemeClr val="hlink"/>
                </a:solidFill>
              </a:rPr>
              <a:t>Како</a:t>
            </a:r>
            <a:r>
              <a:rPr lang="en-US" altLang="en-US" sz="2800" dirty="0">
                <a:solidFill>
                  <a:schemeClr val="hlink"/>
                </a:solidFill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</a:rPr>
              <a:t>се</a:t>
            </a:r>
            <a:r>
              <a:rPr lang="en-US" altLang="en-US" sz="2800" dirty="0">
                <a:solidFill>
                  <a:schemeClr val="hlink"/>
                </a:solidFill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</a:rPr>
              <a:t>најчешће</a:t>
            </a:r>
            <a:r>
              <a:rPr lang="en-US" altLang="en-US" sz="2800" dirty="0">
                <a:solidFill>
                  <a:schemeClr val="hlink"/>
                </a:solidFill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</a:rPr>
              <a:t>греши</a:t>
            </a:r>
            <a:r>
              <a:rPr lang="en-US" altLang="en-US" sz="2800" dirty="0">
                <a:solidFill>
                  <a:schemeClr val="hlink"/>
                </a:solidFill>
              </a:rPr>
              <a:t> у </a:t>
            </a:r>
            <a:r>
              <a:rPr lang="en-US" altLang="en-US" sz="2800" dirty="0" err="1">
                <a:solidFill>
                  <a:schemeClr val="hlink"/>
                </a:solidFill>
              </a:rPr>
              <a:t>избору</a:t>
            </a:r>
            <a:r>
              <a:rPr lang="en-US" altLang="en-US" sz="2800" dirty="0">
                <a:solidFill>
                  <a:schemeClr val="hlink"/>
                </a:solidFill>
              </a:rPr>
              <a:t> </a:t>
            </a:r>
            <a:r>
              <a:rPr lang="en-US" altLang="en-US" sz="2800" dirty="0" err="1">
                <a:solidFill>
                  <a:schemeClr val="hlink"/>
                </a:solidFill>
              </a:rPr>
              <a:t>школе</a:t>
            </a:r>
            <a:r>
              <a:rPr lang="en-US" altLang="en-US" sz="2800" dirty="0">
                <a:solidFill>
                  <a:schemeClr val="hlink"/>
                </a:solidFill>
              </a:rPr>
              <a:t>?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828800"/>
            <a:ext cx="6777317" cy="4003829"/>
          </a:xfrm>
        </p:spPr>
        <p:txBody>
          <a:bodyPr/>
          <a:lstStyle/>
          <a:p>
            <a:r>
              <a:rPr lang="sr-Cyrl-RS" dirty="0"/>
              <a:t>Упишеш школу најближу месту становања</a:t>
            </a:r>
          </a:p>
          <a:p>
            <a:r>
              <a:rPr lang="sr-Cyrl-RS" dirty="0"/>
              <a:t>Поведеш се за друштвом</a:t>
            </a:r>
          </a:p>
          <a:p>
            <a:r>
              <a:rPr lang="sr-Cyrl-RS" dirty="0"/>
              <a:t>Настављаш породичну традицију</a:t>
            </a:r>
          </a:p>
          <a:p>
            <a:r>
              <a:rPr lang="sr-Cyrl-RS" dirty="0"/>
              <a:t>Уписујеш школу јер је популарна</a:t>
            </a:r>
          </a:p>
          <a:p>
            <a:r>
              <a:rPr lang="sr-Cyrl-RS" dirty="0"/>
              <a:t>Упишеш се било где јер имаш слаб успех</a:t>
            </a:r>
          </a:p>
          <a:p>
            <a:r>
              <a:rPr lang="sr-Cyrl-RS" dirty="0"/>
              <a:t>Упишеш школу јер мислиш да је лака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0892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sr-Cyrl-RS" dirty="0"/>
              <a:t>ОБРАЗОВНИ ПРОФИЛИ/ЗАНИМАЊА</a:t>
            </a:r>
            <a:br>
              <a:rPr lang="sr-Latn-RS" dirty="0"/>
            </a:br>
            <a:endParaRPr lang="sr-Latn-R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4077072"/>
            <a:ext cx="24003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659802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1196752"/>
            <a:ext cx="6777317" cy="439248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Cyrl-RS" sz="3200" dirty="0">
                <a:solidFill>
                  <a:schemeClr val="accent2"/>
                </a:solidFill>
              </a:rPr>
              <a:t>1. ЛИЧНА И ДРУШТВЕНА БРИГА О ЉУДИМА</a:t>
            </a: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4" name="Flowchart: Punched Tape 3"/>
          <p:cNvSpPr/>
          <p:nvPr/>
        </p:nvSpPr>
        <p:spPr>
          <a:xfrm>
            <a:off x="1547664" y="2348880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ПРУЖАЊЕ ПОМОЋИ ЉУДИМА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5414277" y="2281242"/>
            <a:ext cx="2304256" cy="1507798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ЛИЧНЕ УСЛУГЕ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411760" y="3429000"/>
            <a:ext cx="2592288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/>
              <a:t>ЛАБОРАТОРИЈ-СКИ ТЕХНИЧАР</a:t>
            </a:r>
            <a:endParaRPr lang="sr-Latn-RS" sz="1600" dirty="0"/>
          </a:p>
        </p:txBody>
      </p:sp>
      <p:sp>
        <p:nvSpPr>
          <p:cNvPr id="7" name="Oval 6"/>
          <p:cNvSpPr/>
          <p:nvPr/>
        </p:nvSpPr>
        <p:spPr>
          <a:xfrm>
            <a:off x="611560" y="3573016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ФИЗИОТЕРА-ПЕУТСКИ 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411760" y="4509120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/>
              <a:t>ЗУБНИ ТЕХНИЧАР</a:t>
            </a:r>
            <a:endParaRPr lang="sr-Latn-RS" sz="1600" dirty="0"/>
          </a:p>
        </p:txBody>
      </p:sp>
      <p:sp>
        <p:nvSpPr>
          <p:cNvPr id="9" name="Oval 8"/>
          <p:cNvSpPr/>
          <p:nvPr/>
        </p:nvSpPr>
        <p:spPr>
          <a:xfrm>
            <a:off x="468969" y="4703440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/>
              <a:t>МЕД.СЕСТРА/ТЕХНИЧАР</a:t>
            </a:r>
            <a:endParaRPr lang="sr-Latn-RS" sz="1600" dirty="0"/>
          </a:p>
        </p:txBody>
      </p:sp>
      <p:sp>
        <p:nvSpPr>
          <p:cNvPr id="10" name="Oval 9"/>
          <p:cNvSpPr/>
          <p:nvPr/>
        </p:nvSpPr>
        <p:spPr>
          <a:xfrm>
            <a:off x="5868144" y="4509120"/>
            <a:ext cx="2160240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/>
              <a:t>КОЗМЕТИЧКИ ТЕХНИЧАР</a:t>
            </a:r>
            <a:endParaRPr lang="sr-Latn-RS" sz="1600" dirty="0"/>
          </a:p>
        </p:txBody>
      </p:sp>
      <p:sp>
        <p:nvSpPr>
          <p:cNvPr id="11" name="Oval 10"/>
          <p:cNvSpPr/>
          <p:nvPr/>
        </p:nvSpPr>
        <p:spPr>
          <a:xfrm>
            <a:off x="6865347" y="3182398"/>
            <a:ext cx="1858772" cy="152104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/>
              <a:t>МАНИКИР/ПЕДИКИР</a:t>
            </a:r>
            <a:endParaRPr lang="sr-Latn-RS" sz="1600" dirty="0"/>
          </a:p>
        </p:txBody>
      </p:sp>
      <p:sp>
        <p:nvSpPr>
          <p:cNvPr id="12" name="Oval 11"/>
          <p:cNvSpPr/>
          <p:nvPr/>
        </p:nvSpPr>
        <p:spPr>
          <a:xfrm>
            <a:off x="5004048" y="3429000"/>
            <a:ext cx="1861299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ФРИЗЕР</a:t>
            </a:r>
            <a:endParaRPr lang="sr-Latn-R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5415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268760"/>
            <a:ext cx="6777317" cy="456386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sr-Cyrl-RS" sz="3200" dirty="0">
                <a:solidFill>
                  <a:schemeClr val="accent2"/>
                </a:solidFill>
              </a:rPr>
              <a:t>2. БИЗНИС И ПОСЛОВНЕ УСЛУГЕ</a:t>
            </a:r>
          </a:p>
          <a:p>
            <a:pPr marL="68580" indent="0">
              <a:buNone/>
            </a:pPr>
            <a:endParaRPr lang="sr-Latn-RS" sz="3200" dirty="0">
              <a:solidFill>
                <a:schemeClr val="accent2"/>
              </a:solidFill>
            </a:endParaRPr>
          </a:p>
        </p:txBody>
      </p:sp>
      <p:sp>
        <p:nvSpPr>
          <p:cNvPr id="5" name="Flowchart: Punched Tape 4"/>
          <p:cNvSpPr/>
          <p:nvPr/>
        </p:nvSpPr>
        <p:spPr>
          <a:xfrm>
            <a:off x="1547664" y="2348880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ТРГОВИНА, УГОСТИТЕЉСТВО И ТУРИЗАМ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6" name="Flowchart: Punched Tape 5"/>
          <p:cNvSpPr/>
          <p:nvPr/>
        </p:nvSpPr>
        <p:spPr>
          <a:xfrm>
            <a:off x="5004048" y="2348880"/>
            <a:ext cx="2448272" cy="1440160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ЕКОНОМИЈА, ПРАВО И АДМИНИСТРАЦИЈА</a:t>
            </a:r>
            <a:endParaRPr lang="sr-Latn-R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611560" y="3573016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ПРОДАВАЦ/</a:t>
            </a:r>
          </a:p>
          <a:p>
            <a:pPr algn="ctr"/>
            <a:r>
              <a:rPr lang="sr-Cyrl-RS" sz="1600" dirty="0">
                <a:solidFill>
                  <a:schemeClr val="tx1"/>
                </a:solidFill>
              </a:rPr>
              <a:t>ТРГОВАЦ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71600" y="4527434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КОНОБАР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843808" y="4527434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КУВАР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843808" y="3429000"/>
            <a:ext cx="2160240" cy="12744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УГОСТИТЕЉ-СКИ 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657238" y="3600547"/>
            <a:ext cx="1944217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ПРАВНИ 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513224" y="4854383"/>
            <a:ext cx="2232247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ЕКОНОМСКИ ТЕХНИЧАР</a:t>
            </a:r>
            <a:endParaRPr lang="sr-Latn-RS" sz="1600" dirty="0">
              <a:solidFill>
                <a:schemeClr val="tx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372200" y="4527434"/>
            <a:ext cx="2221339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БАНКАРСКИ СЛУЖБЕНИК</a:t>
            </a:r>
          </a:p>
        </p:txBody>
      </p:sp>
      <p:sp>
        <p:nvSpPr>
          <p:cNvPr id="14" name="Oval 13"/>
          <p:cNvSpPr/>
          <p:nvPr/>
        </p:nvSpPr>
        <p:spPr>
          <a:xfrm>
            <a:off x="6372200" y="3429000"/>
            <a:ext cx="2221339" cy="127444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r-Cyrl-RS" sz="1600" dirty="0">
                <a:solidFill>
                  <a:schemeClr val="tx1"/>
                </a:solidFill>
              </a:rPr>
              <a:t>КОМЕРЦИЈА-ЛИСТА</a:t>
            </a:r>
            <a:endParaRPr lang="sr-Latn-R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778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Austi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